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30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6" r:id="rId16"/>
    <p:sldId id="277" r:id="rId17"/>
    <p:sldId id="30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308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</p:sldIdLst>
  <p:sldSz cx="18288000" cy="10287000"/>
  <p:notesSz cx="6858000" cy="9144000"/>
  <p:embeddedFontLst>
    <p:embeddedFont>
      <p:font typeface="Arimo" panose="020B0604020202020204" charset="0"/>
      <p:regular r:id="rId49"/>
    </p:embeddedFont>
    <p:embeddedFont>
      <p:font typeface="Barlow SemiCondensed Bold" panose="020B060402020202020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nva Sans" panose="020B0604020202020204" charset="0"/>
      <p:regular r:id="rId55"/>
    </p:embeddedFont>
    <p:embeddedFont>
      <p:font typeface="DejaVu Serif" panose="020B0604020202020204" charset="0"/>
      <p:regular r:id="rId56"/>
    </p:embeddedFont>
    <p:embeddedFont>
      <p:font typeface="League Spartan" panose="020B0604020202020204" charset="0"/>
      <p:regular r:id="rId57"/>
    </p:embeddedFont>
    <p:embeddedFont>
      <p:font typeface="Montserrat" panose="020B0604020202020204" charset="0"/>
      <p:regular r:id="rId58"/>
    </p:embeddedFont>
    <p:embeddedFont>
      <p:font typeface="Montserrat Bold" panose="020B0604020202020204" charset="0"/>
      <p:regular r:id="rId59"/>
    </p:embeddedFont>
    <p:embeddedFont>
      <p:font typeface="Montserrat Bold Italics" panose="020B0604020202020204" charset="0"/>
      <p:regular r:id="rId60"/>
    </p:embeddedFont>
    <p:embeddedFont>
      <p:font typeface="Montserrat Classic Bold" panose="020B0604020202020204" charset="0"/>
      <p:regular r:id="rId61"/>
    </p:embeddedFont>
    <p:embeddedFont>
      <p:font typeface="Montserrat Medium" panose="020B0604020202020204" charset="0"/>
      <p:regular r:id="rId62"/>
    </p:embeddedFont>
    <p:embeddedFont>
      <p:font typeface="Montserrat Semi-Bold" panose="020B0604020202020204" charset="0"/>
      <p:regular r:id="rId63"/>
    </p:embeddedFont>
    <p:embeddedFont>
      <p:font typeface="Montserrat Ultra-Bold" panose="020B0604020202020204" charset="0"/>
      <p:regular r:id="rId64"/>
    </p:embeddedFont>
    <p:embeddedFont>
      <p:font typeface="Montserrat Ultra-Bold Italics" panose="020B0604020202020204" charset="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94622" autoAdjust="0"/>
  </p:normalViewPr>
  <p:slideViewPr>
    <p:cSldViewPr>
      <p:cViewPr>
        <p:scale>
          <a:sx n="50" d="100"/>
          <a:sy n="50" d="100"/>
        </p:scale>
        <p:origin x="869" y="2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7E516-A63F-40B5-9122-26B5CC1604B3}" type="datetimeFigureOut">
              <a:rPr lang="en-US" smtClean="0"/>
              <a:t>29/11/2024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20D7E-94B6-4339-8D72-91D3EFDBA8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4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20D7E-94B6-4339-8D72-91D3EFDBA8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74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3"/>
              <a:stretch>
                <a:fillRect l="-113405" r="-11951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7413570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242689"/>
            <a:ext cx="11842469" cy="2739928"/>
            <a:chOff x="0" y="0"/>
            <a:chExt cx="9357013" cy="21648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164882"/>
            </a:xfrm>
            <a:custGeom>
              <a:avLst/>
              <a:gdLst/>
              <a:ahLst/>
              <a:cxnLst/>
              <a:rect l="l" t="t" r="r" b="b"/>
              <a:pathLst>
                <a:path w="9357013" h="2164882">
                  <a:moveTo>
                    <a:pt x="0" y="0"/>
                  </a:moveTo>
                  <a:lnTo>
                    <a:pt x="9357013" y="0"/>
                  </a:lnTo>
                  <a:lnTo>
                    <a:pt x="9357013" y="2164882"/>
                  </a:lnTo>
                  <a:lnTo>
                    <a:pt x="0" y="2164882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2029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599215"/>
            <a:chOff x="0" y="0"/>
            <a:chExt cx="812800" cy="126357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1263577"/>
            </a:xfrm>
            <a:custGeom>
              <a:avLst/>
              <a:gdLst/>
              <a:ahLst/>
              <a:cxnLst/>
              <a:rect l="l" t="t" r="r" b="b"/>
              <a:pathLst>
                <a:path w="812800" h="1263577">
                  <a:moveTo>
                    <a:pt x="0" y="0"/>
                  </a:moveTo>
                  <a:lnTo>
                    <a:pt x="812800" y="0"/>
                  </a:lnTo>
                  <a:lnTo>
                    <a:pt x="812800" y="1263577"/>
                  </a:lnTo>
                  <a:lnTo>
                    <a:pt x="0" y="126357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13016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783592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04AAD">
                <a:alpha val="2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4AA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77085" y="495102"/>
            <a:ext cx="7683533" cy="1190074"/>
          </a:xfrm>
          <a:custGeom>
            <a:avLst/>
            <a:gdLst/>
            <a:ahLst/>
            <a:cxnLst/>
            <a:rect l="l" t="t" r="r" b="b"/>
            <a:pathLst>
              <a:path w="7683533" h="1190074">
                <a:moveTo>
                  <a:pt x="0" y="0"/>
                </a:moveTo>
                <a:lnTo>
                  <a:pt x="7683534" y="0"/>
                </a:lnTo>
                <a:lnTo>
                  <a:pt x="7683534" y="1190074"/>
                </a:lnTo>
                <a:lnTo>
                  <a:pt x="0" y="119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03" b="-3203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2214740" y="7452495"/>
            <a:ext cx="672749" cy="67274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2381263" y="7602476"/>
            <a:ext cx="339702" cy="372787"/>
          </a:xfrm>
          <a:custGeom>
            <a:avLst/>
            <a:gdLst/>
            <a:ahLst/>
            <a:cxnLst/>
            <a:rect l="l" t="t" r="r" b="b"/>
            <a:pathLst>
              <a:path w="339702" h="372787">
                <a:moveTo>
                  <a:pt x="0" y="0"/>
                </a:moveTo>
                <a:lnTo>
                  <a:pt x="339702" y="0"/>
                </a:lnTo>
                <a:lnTo>
                  <a:pt x="339702" y="372787"/>
                </a:lnTo>
                <a:lnTo>
                  <a:pt x="0" y="3727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2214740" y="8276279"/>
            <a:ext cx="672749" cy="67274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2359532" y="8340435"/>
            <a:ext cx="383164" cy="545802"/>
          </a:xfrm>
          <a:custGeom>
            <a:avLst/>
            <a:gdLst/>
            <a:ahLst/>
            <a:cxnLst/>
            <a:rect l="l" t="t" r="r" b="b"/>
            <a:pathLst>
              <a:path w="383164" h="545802">
                <a:moveTo>
                  <a:pt x="0" y="0"/>
                </a:moveTo>
                <a:lnTo>
                  <a:pt x="383164" y="0"/>
                </a:lnTo>
                <a:lnTo>
                  <a:pt x="383164" y="545802"/>
                </a:lnTo>
                <a:lnTo>
                  <a:pt x="0" y="5458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506929" y="2392620"/>
            <a:ext cx="11557685" cy="4449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85"/>
              </a:lnSpc>
            </a:pPr>
            <a:r>
              <a:rPr lang="en-US" sz="7900" b="1">
                <a:solidFill>
                  <a:srgbClr val="0C4F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CẢI TIẾN</a:t>
            </a:r>
          </a:p>
          <a:p>
            <a:pPr algn="ctr">
              <a:lnSpc>
                <a:spcPts val="8625"/>
              </a:lnSpc>
            </a:pPr>
            <a:r>
              <a:rPr lang="en-US" sz="7500" b="1">
                <a:solidFill>
                  <a:srgbClr val="0C4F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QUY TRÌNH CỘNG ĐIỂM NGOẠI KHOÁ DUE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214740" y="9101427"/>
            <a:ext cx="672749" cy="672749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2374918" y="9274870"/>
            <a:ext cx="352392" cy="336374"/>
          </a:xfrm>
          <a:custGeom>
            <a:avLst/>
            <a:gdLst/>
            <a:ahLst/>
            <a:cxnLst/>
            <a:rect l="l" t="t" r="r" b="b"/>
            <a:pathLst>
              <a:path w="352392" h="336374">
                <a:moveTo>
                  <a:pt x="0" y="0"/>
                </a:moveTo>
                <a:lnTo>
                  <a:pt x="352392" y="0"/>
                </a:lnTo>
                <a:lnTo>
                  <a:pt x="352392" y="336375"/>
                </a:lnTo>
                <a:lnTo>
                  <a:pt x="0" y="3363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3184743" y="7570429"/>
            <a:ext cx="51025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GVHD: T.S Trần Hoàng Hiếu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184743" y="8394896"/>
            <a:ext cx="51025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Nhóm 11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184743" y="9210675"/>
            <a:ext cx="51025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Ngày 5 tháng 12 năm 2024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3779" y="-647700"/>
            <a:ext cx="12980442" cy="10287000"/>
          </a:xfrm>
          <a:custGeom>
            <a:avLst/>
            <a:gdLst/>
            <a:ahLst/>
            <a:cxnLst/>
            <a:rect l="l" t="t" r="r" b="b"/>
            <a:pathLst>
              <a:path w="12980442" h="10287000">
                <a:moveTo>
                  <a:pt x="0" y="0"/>
                </a:moveTo>
                <a:lnTo>
                  <a:pt x="12980442" y="0"/>
                </a:lnTo>
                <a:lnTo>
                  <a:pt x="129804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0315128" y="2877622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7319980" y="-4721955"/>
            <a:ext cx="18092203" cy="8156629"/>
            <a:chOff x="0" y="0"/>
            <a:chExt cx="154934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9341" cy="698500"/>
            </a:xfrm>
            <a:custGeom>
              <a:avLst/>
              <a:gdLst/>
              <a:ahLst/>
              <a:cxnLst/>
              <a:rect l="l" t="t" r="r" b="b"/>
              <a:pathLst>
                <a:path w="1549341" h="698500">
                  <a:moveTo>
                    <a:pt x="1549341" y="349250"/>
                  </a:moveTo>
                  <a:lnTo>
                    <a:pt x="1346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6141" y="0"/>
                  </a:lnTo>
                  <a:lnTo>
                    <a:pt x="154934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1320741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87682" y="-5062454"/>
            <a:ext cx="10598729" cy="8221446"/>
            <a:chOff x="0" y="0"/>
            <a:chExt cx="933161" cy="7238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3161" cy="723854"/>
            </a:xfrm>
            <a:custGeom>
              <a:avLst/>
              <a:gdLst/>
              <a:ahLst/>
              <a:cxnLst/>
              <a:rect l="l" t="t" r="r" b="b"/>
              <a:pathLst>
                <a:path w="933161" h="723854">
                  <a:moveTo>
                    <a:pt x="729961" y="0"/>
                  </a:moveTo>
                  <a:lnTo>
                    <a:pt x="0" y="0"/>
                  </a:lnTo>
                  <a:lnTo>
                    <a:pt x="0" y="723854"/>
                  </a:lnTo>
                  <a:lnTo>
                    <a:pt x="729961" y="723854"/>
                  </a:lnTo>
                  <a:lnTo>
                    <a:pt x="933161" y="361927"/>
                  </a:lnTo>
                  <a:lnTo>
                    <a:pt x="729961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8861" cy="761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152582" y="456132"/>
            <a:ext cx="9296582" cy="2299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 CHỈ TIÊU ĐO LƯỜNG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6476" y="3849327"/>
            <a:ext cx="8077524" cy="914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007"/>
              </a:lnSpc>
              <a:spcBef>
                <a:spcPct val="0"/>
              </a:spcBef>
            </a:pPr>
            <a:r>
              <a:rPr lang="en-US" sz="6549" spc="183">
                <a:solidFill>
                  <a:srgbClr val="4F6A92"/>
                </a:solidFill>
                <a:latin typeface="Montserrat"/>
                <a:ea typeface="Montserrat"/>
                <a:cs typeface="Montserrat"/>
                <a:sym typeface="Montserrat"/>
              </a:rPr>
              <a:t>Chỉ tiêu tổng hợp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42527" y="5289223"/>
            <a:ext cx="321153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50"/>
              </a:lnSpc>
              <a:spcBef>
                <a:spcPct val="0"/>
              </a:spcBef>
            </a:pPr>
            <a:r>
              <a:rPr lang="en-US" sz="5000" spc="140">
                <a:solidFill>
                  <a:srgbClr val="4F6A92"/>
                </a:solidFill>
                <a:latin typeface="Montserrat"/>
                <a:ea typeface="Montserrat"/>
                <a:cs typeface="Montserrat"/>
                <a:sym typeface="Montserrat"/>
              </a:rPr>
              <a:t>Thời gian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42527" y="8864775"/>
            <a:ext cx="2500171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50"/>
              </a:lnSpc>
              <a:spcBef>
                <a:spcPct val="0"/>
              </a:spcBef>
            </a:pPr>
            <a:r>
              <a:rPr lang="en-US" sz="5000" spc="140">
                <a:solidFill>
                  <a:srgbClr val="4F6A92"/>
                </a:solidFill>
                <a:latin typeface="Montserrat"/>
                <a:ea typeface="Montserrat"/>
                <a:cs typeface="Montserrat"/>
                <a:sym typeface="Montserrat"/>
              </a:rPr>
              <a:t>Chi phí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42527" y="6478481"/>
            <a:ext cx="4733983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50"/>
              </a:lnSpc>
              <a:spcBef>
                <a:spcPct val="0"/>
              </a:spcBef>
            </a:pPr>
            <a:r>
              <a:rPr lang="en-US" sz="5000" spc="140">
                <a:solidFill>
                  <a:srgbClr val="4F6A92"/>
                </a:solidFill>
                <a:latin typeface="Montserrat"/>
                <a:ea typeface="Montserrat"/>
                <a:cs typeface="Montserrat"/>
                <a:sym typeface="Montserrat"/>
              </a:rPr>
              <a:t>Tính linh hoạt</a:t>
            </a:r>
          </a:p>
        </p:txBody>
      </p:sp>
      <p:grpSp>
        <p:nvGrpSpPr>
          <p:cNvPr id="21" name="Group 21"/>
          <p:cNvGrpSpPr/>
          <p:nvPr/>
        </p:nvGrpSpPr>
        <p:grpSpPr>
          <a:xfrm rot="5400000">
            <a:off x="1405518" y="5184638"/>
            <a:ext cx="916922" cy="834646"/>
            <a:chOff x="0" y="0"/>
            <a:chExt cx="812800" cy="73986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1405518" y="6373896"/>
            <a:ext cx="916922" cy="834646"/>
            <a:chOff x="0" y="0"/>
            <a:chExt cx="812800" cy="7398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1405518" y="7567043"/>
            <a:ext cx="916922" cy="834646"/>
            <a:chOff x="0" y="0"/>
            <a:chExt cx="812800" cy="73986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367742" y="8760190"/>
            <a:ext cx="916922" cy="834646"/>
            <a:chOff x="0" y="0"/>
            <a:chExt cx="812800" cy="73986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042527" y="7665931"/>
            <a:ext cx="445635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50"/>
              </a:lnSpc>
              <a:spcBef>
                <a:spcPct val="0"/>
              </a:spcBef>
            </a:pPr>
            <a:r>
              <a:rPr lang="en-US" sz="5000" spc="140">
                <a:solidFill>
                  <a:srgbClr val="4F6A92"/>
                </a:solidFill>
                <a:latin typeface="Montserrat"/>
                <a:ea typeface="Montserrat"/>
                <a:cs typeface="Montserrat"/>
                <a:sym typeface="Montserrat"/>
              </a:rPr>
              <a:t>Độ hiệu  quả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26965" cy="10287000"/>
            <a:chOff x="0" y="0"/>
            <a:chExt cx="14556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5662" cy="2709333"/>
            </a:xfrm>
            <a:custGeom>
              <a:avLst/>
              <a:gdLst/>
              <a:ahLst/>
              <a:cxnLst/>
              <a:rect l="l" t="t" r="r" b="b"/>
              <a:pathLst>
                <a:path w="1455662" h="2709333">
                  <a:moveTo>
                    <a:pt x="0" y="0"/>
                  </a:moveTo>
                  <a:lnTo>
                    <a:pt x="1455662" y="0"/>
                  </a:lnTo>
                  <a:lnTo>
                    <a:pt x="14556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5566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765090" y="394327"/>
            <a:ext cx="12125409" cy="871982"/>
            <a:chOff x="0" y="0"/>
            <a:chExt cx="7714002" cy="5547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14002" cy="554742"/>
            </a:xfrm>
            <a:custGeom>
              <a:avLst/>
              <a:gdLst/>
              <a:ahLst/>
              <a:cxnLst/>
              <a:rect l="l" t="t" r="r" b="b"/>
              <a:pathLst>
                <a:path w="7714002" h="554742">
                  <a:moveTo>
                    <a:pt x="7510802" y="0"/>
                  </a:moveTo>
                  <a:cubicBezTo>
                    <a:pt x="7623026" y="0"/>
                    <a:pt x="7714002" y="124183"/>
                    <a:pt x="7714002" y="277371"/>
                  </a:cubicBezTo>
                  <a:cubicBezTo>
                    <a:pt x="7714002" y="430559"/>
                    <a:pt x="7623026" y="554742"/>
                    <a:pt x="7510802" y="554742"/>
                  </a:cubicBezTo>
                  <a:lnTo>
                    <a:pt x="203200" y="554742"/>
                  </a:lnTo>
                  <a:cubicBezTo>
                    <a:pt x="90976" y="554742"/>
                    <a:pt x="0" y="430559"/>
                    <a:pt x="0" y="277371"/>
                  </a:cubicBezTo>
                  <a:cubicBezTo>
                    <a:pt x="0" y="1241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714002" cy="621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 trình hiện tại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50274" y="6152813"/>
            <a:ext cx="12297612" cy="871982"/>
            <a:chOff x="0" y="0"/>
            <a:chExt cx="7823555" cy="5547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23555" cy="554742"/>
            </a:xfrm>
            <a:custGeom>
              <a:avLst/>
              <a:gdLst/>
              <a:ahLst/>
              <a:cxnLst/>
              <a:rect l="l" t="t" r="r" b="b"/>
              <a:pathLst>
                <a:path w="7823555" h="554742">
                  <a:moveTo>
                    <a:pt x="7620355" y="0"/>
                  </a:moveTo>
                  <a:cubicBezTo>
                    <a:pt x="7732579" y="0"/>
                    <a:pt x="7823555" y="124183"/>
                    <a:pt x="7823555" y="277371"/>
                  </a:cubicBezTo>
                  <a:cubicBezTo>
                    <a:pt x="7823555" y="430559"/>
                    <a:pt x="7732579" y="554742"/>
                    <a:pt x="7620355" y="554742"/>
                  </a:cubicBezTo>
                  <a:lnTo>
                    <a:pt x="203200" y="554742"/>
                  </a:lnTo>
                  <a:cubicBezTo>
                    <a:pt x="90976" y="554742"/>
                    <a:pt x="0" y="430559"/>
                    <a:pt x="0" y="277371"/>
                  </a:cubicBezTo>
                  <a:cubicBezTo>
                    <a:pt x="0" y="1241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7823555" cy="621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 trình cải tiến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65090" y="7287722"/>
            <a:ext cx="12125409" cy="2554054"/>
            <a:chOff x="0" y="0"/>
            <a:chExt cx="3193523" cy="6726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93523" cy="672673"/>
            </a:xfrm>
            <a:custGeom>
              <a:avLst/>
              <a:gdLst/>
              <a:ahLst/>
              <a:cxnLst/>
              <a:rect l="l" t="t" r="r" b="b"/>
              <a:pathLst>
                <a:path w="3193523" h="672673">
                  <a:moveTo>
                    <a:pt x="32563" y="0"/>
                  </a:moveTo>
                  <a:lnTo>
                    <a:pt x="3160960" y="0"/>
                  </a:lnTo>
                  <a:cubicBezTo>
                    <a:pt x="3169597" y="0"/>
                    <a:pt x="3177879" y="3431"/>
                    <a:pt x="3183986" y="9537"/>
                  </a:cubicBezTo>
                  <a:cubicBezTo>
                    <a:pt x="3190092" y="15644"/>
                    <a:pt x="3193523" y="23927"/>
                    <a:pt x="3193523" y="32563"/>
                  </a:cubicBezTo>
                  <a:lnTo>
                    <a:pt x="3193523" y="640110"/>
                  </a:lnTo>
                  <a:cubicBezTo>
                    <a:pt x="3193523" y="648746"/>
                    <a:pt x="3190092" y="657029"/>
                    <a:pt x="3183986" y="663135"/>
                  </a:cubicBezTo>
                  <a:cubicBezTo>
                    <a:pt x="3177879" y="669242"/>
                    <a:pt x="3169597" y="672673"/>
                    <a:pt x="3160960" y="672673"/>
                  </a:cubicBezTo>
                  <a:lnTo>
                    <a:pt x="32563" y="672673"/>
                  </a:lnTo>
                  <a:cubicBezTo>
                    <a:pt x="23927" y="672673"/>
                    <a:pt x="15644" y="669242"/>
                    <a:pt x="9537" y="663135"/>
                  </a:cubicBezTo>
                  <a:cubicBezTo>
                    <a:pt x="3431" y="657029"/>
                    <a:pt x="0" y="648746"/>
                    <a:pt x="0" y="640110"/>
                  </a:cubicBezTo>
                  <a:lnTo>
                    <a:pt x="0" y="32563"/>
                  </a:lnTo>
                  <a:cubicBezTo>
                    <a:pt x="0" y="23927"/>
                    <a:pt x="3431" y="15644"/>
                    <a:pt x="9537" y="9537"/>
                  </a:cubicBezTo>
                  <a:cubicBezTo>
                    <a:pt x="15644" y="3431"/>
                    <a:pt x="23927" y="0"/>
                    <a:pt x="32563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3193523" cy="710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1520979"/>
            <a:ext cx="5526965" cy="3420672"/>
            <a:chOff x="0" y="0"/>
            <a:chExt cx="703759" cy="43556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03759" cy="435561"/>
            </a:xfrm>
            <a:custGeom>
              <a:avLst/>
              <a:gdLst/>
              <a:ahLst/>
              <a:cxnLst/>
              <a:rect l="l" t="t" r="r" b="b"/>
              <a:pathLst>
                <a:path w="703759" h="435561">
                  <a:moveTo>
                    <a:pt x="0" y="0"/>
                  </a:moveTo>
                  <a:lnTo>
                    <a:pt x="703759" y="0"/>
                  </a:lnTo>
                  <a:lnTo>
                    <a:pt x="703759" y="435561"/>
                  </a:lnTo>
                  <a:lnTo>
                    <a:pt x="0" y="43556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03759" cy="473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750274" y="1520979"/>
            <a:ext cx="12297612" cy="4368908"/>
            <a:chOff x="0" y="0"/>
            <a:chExt cx="3238877" cy="11506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238877" cy="1150659"/>
            </a:xfrm>
            <a:custGeom>
              <a:avLst/>
              <a:gdLst/>
              <a:ahLst/>
              <a:cxnLst/>
              <a:rect l="l" t="t" r="r" b="b"/>
              <a:pathLst>
                <a:path w="3238877" h="1150659">
                  <a:moveTo>
                    <a:pt x="32107" y="0"/>
                  </a:moveTo>
                  <a:lnTo>
                    <a:pt x="3206770" y="0"/>
                  </a:lnTo>
                  <a:cubicBezTo>
                    <a:pt x="3224502" y="0"/>
                    <a:pt x="3238877" y="14375"/>
                    <a:pt x="3238877" y="32107"/>
                  </a:cubicBezTo>
                  <a:lnTo>
                    <a:pt x="3238877" y="1118552"/>
                  </a:lnTo>
                  <a:cubicBezTo>
                    <a:pt x="3238877" y="1127067"/>
                    <a:pt x="3235494" y="1135234"/>
                    <a:pt x="3229473" y="1141255"/>
                  </a:cubicBezTo>
                  <a:cubicBezTo>
                    <a:pt x="3223452" y="1147276"/>
                    <a:pt x="3215286" y="1150659"/>
                    <a:pt x="3206770" y="1150659"/>
                  </a:cubicBezTo>
                  <a:lnTo>
                    <a:pt x="32107" y="1150659"/>
                  </a:lnTo>
                  <a:cubicBezTo>
                    <a:pt x="23592" y="1150659"/>
                    <a:pt x="15425" y="1147276"/>
                    <a:pt x="9404" y="1141255"/>
                  </a:cubicBezTo>
                  <a:cubicBezTo>
                    <a:pt x="3383" y="1135234"/>
                    <a:pt x="0" y="1127067"/>
                    <a:pt x="0" y="1118552"/>
                  </a:cubicBezTo>
                  <a:lnTo>
                    <a:pt x="0" y="32107"/>
                  </a:lnTo>
                  <a:cubicBezTo>
                    <a:pt x="0" y="23592"/>
                    <a:pt x="3383" y="15425"/>
                    <a:pt x="9404" y="9404"/>
                  </a:cubicBezTo>
                  <a:cubicBezTo>
                    <a:pt x="15425" y="3383"/>
                    <a:pt x="23592" y="0"/>
                    <a:pt x="32107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238877" cy="11887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94087" y="-1594616"/>
            <a:ext cx="3189231" cy="318923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6383318" y="9172984"/>
            <a:ext cx="1238504" cy="445861"/>
          </a:xfrm>
          <a:custGeom>
            <a:avLst/>
            <a:gdLst/>
            <a:ahLst/>
            <a:cxnLst/>
            <a:rect l="l" t="t" r="r" b="b"/>
            <a:pathLst>
              <a:path w="1238504" h="445861">
                <a:moveTo>
                  <a:pt x="0" y="0"/>
                </a:moveTo>
                <a:lnTo>
                  <a:pt x="1238505" y="0"/>
                </a:lnTo>
                <a:lnTo>
                  <a:pt x="1238505" y="445861"/>
                </a:lnTo>
                <a:lnTo>
                  <a:pt x="0" y="445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49395" y="1761290"/>
            <a:ext cx="3228175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spc="160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THỜI GIAN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84213" y="7433645"/>
            <a:ext cx="7487164" cy="21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Đơn vị tổ chức lên kế hoạch và gửi yêu cầu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 thống kiểm tra yêu cầu thông báo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 đăng ký và quét mã QR</a:t>
            </a:r>
          </a:p>
          <a:p>
            <a:pPr marL="539746" lvl="1" indent="-269873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Cập nhật điểm tự động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39990" y="1483523"/>
            <a:ext cx="11575610" cy="433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Thông báo đăng ký: thực hiện thủ công mất khoảng</a:t>
            </a: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5 - 15 phút/sinh viên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Xác nhận tham gia: ký tên mất khoảng </a:t>
            </a: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 phút đến 2 tiếng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tùy thuộc vào số lượng sinh viên 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Tổng kết danh sách tham gia: mất khoảng từ </a:t>
            </a: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 phút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cho sự kiện quy mô thường và</a:t>
            </a: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2 tiếng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cho quy mô lớn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Nộp hồ sơ chờ đánh giá: mất </a:t>
            </a: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 phút</a:t>
            </a: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nếu không có sự cố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Kiểm tra hồ sơ: </a:t>
            </a: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10 - 15 phút/ sinh viên</a:t>
            </a:r>
          </a:p>
          <a:p>
            <a:pPr marL="539749" lvl="1" indent="-269875" algn="just">
              <a:lnSpc>
                <a:spcPts val="38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Cập nhật điểm:  tốn khoảng </a:t>
            </a: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4 - 5 phút/ sinh viên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048187" y="8732339"/>
            <a:ext cx="12135126" cy="12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Tất cả đều được thực hiện tụ động thông qua hệ thống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2655A9D-FAA0-49E0-95EE-8CB464A1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23" y="5769384"/>
            <a:ext cx="2895600" cy="340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882" y="9358084"/>
            <a:ext cx="586293" cy="483692"/>
          </a:xfrm>
          <a:custGeom>
            <a:avLst/>
            <a:gdLst/>
            <a:ahLst/>
            <a:cxnLst/>
            <a:rect l="l" t="t" r="r" b="b"/>
            <a:pathLst>
              <a:path w="586293" h="483692">
                <a:moveTo>
                  <a:pt x="0" y="0"/>
                </a:moveTo>
                <a:lnTo>
                  <a:pt x="586293" y="0"/>
                </a:lnTo>
                <a:lnTo>
                  <a:pt x="586293" y="483692"/>
                </a:lnTo>
                <a:lnTo>
                  <a:pt x="0" y="48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592462"/>
            <a:ext cx="8362477" cy="871982"/>
            <a:chOff x="0" y="0"/>
            <a:chExt cx="5320082" cy="5547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0081" cy="554742"/>
            </a:xfrm>
            <a:custGeom>
              <a:avLst/>
              <a:gdLst/>
              <a:ahLst/>
              <a:cxnLst/>
              <a:rect l="l" t="t" r="r" b="b"/>
              <a:pathLst>
                <a:path w="5320081" h="554742">
                  <a:moveTo>
                    <a:pt x="5116881" y="0"/>
                  </a:moveTo>
                  <a:cubicBezTo>
                    <a:pt x="5229106" y="0"/>
                    <a:pt x="5320081" y="124183"/>
                    <a:pt x="5320081" y="277371"/>
                  </a:cubicBezTo>
                  <a:cubicBezTo>
                    <a:pt x="5320081" y="430559"/>
                    <a:pt x="5229106" y="554742"/>
                    <a:pt x="5116881" y="554742"/>
                  </a:cubicBezTo>
                  <a:lnTo>
                    <a:pt x="203200" y="554742"/>
                  </a:lnTo>
                  <a:cubicBezTo>
                    <a:pt x="90976" y="554742"/>
                    <a:pt x="0" y="430559"/>
                    <a:pt x="0" y="277371"/>
                  </a:cubicBezTo>
                  <a:cubicBezTo>
                    <a:pt x="0" y="1241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320082" cy="621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 trình hiện tại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1762351"/>
            <a:ext cx="8362477" cy="3645156"/>
            <a:chOff x="0" y="0"/>
            <a:chExt cx="2202463" cy="9600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2463" cy="960041"/>
            </a:xfrm>
            <a:custGeom>
              <a:avLst/>
              <a:gdLst/>
              <a:ahLst/>
              <a:cxnLst/>
              <a:rect l="l" t="t" r="r" b="b"/>
              <a:pathLst>
                <a:path w="2202463" h="960041">
                  <a:moveTo>
                    <a:pt x="47215" y="0"/>
                  </a:moveTo>
                  <a:lnTo>
                    <a:pt x="2155248" y="0"/>
                  </a:lnTo>
                  <a:cubicBezTo>
                    <a:pt x="2181324" y="0"/>
                    <a:pt x="2202463" y="21139"/>
                    <a:pt x="2202463" y="47215"/>
                  </a:cubicBezTo>
                  <a:lnTo>
                    <a:pt x="2202463" y="912826"/>
                  </a:lnTo>
                  <a:cubicBezTo>
                    <a:pt x="2202463" y="938902"/>
                    <a:pt x="2181324" y="960041"/>
                    <a:pt x="2155248" y="960041"/>
                  </a:cubicBezTo>
                  <a:lnTo>
                    <a:pt x="47215" y="960041"/>
                  </a:lnTo>
                  <a:cubicBezTo>
                    <a:pt x="21139" y="960041"/>
                    <a:pt x="0" y="938902"/>
                    <a:pt x="0" y="912826"/>
                  </a:cubicBezTo>
                  <a:lnTo>
                    <a:pt x="0" y="47215"/>
                  </a:lnTo>
                  <a:cubicBezTo>
                    <a:pt x="0" y="21139"/>
                    <a:pt x="21139" y="0"/>
                    <a:pt x="47215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02463" cy="9981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77538" y="5826606"/>
            <a:ext cx="7873910" cy="871982"/>
            <a:chOff x="0" y="0"/>
            <a:chExt cx="5009263" cy="5547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009263" cy="554742"/>
            </a:xfrm>
            <a:custGeom>
              <a:avLst/>
              <a:gdLst/>
              <a:ahLst/>
              <a:cxnLst/>
              <a:rect l="l" t="t" r="r" b="b"/>
              <a:pathLst>
                <a:path w="5009263" h="554742">
                  <a:moveTo>
                    <a:pt x="4806063" y="0"/>
                  </a:moveTo>
                  <a:cubicBezTo>
                    <a:pt x="4918287" y="0"/>
                    <a:pt x="5009263" y="124183"/>
                    <a:pt x="5009263" y="277371"/>
                  </a:cubicBezTo>
                  <a:cubicBezTo>
                    <a:pt x="5009263" y="430559"/>
                    <a:pt x="4918287" y="554742"/>
                    <a:pt x="4806063" y="554742"/>
                  </a:cubicBezTo>
                  <a:lnTo>
                    <a:pt x="203200" y="554742"/>
                  </a:lnTo>
                  <a:cubicBezTo>
                    <a:pt x="90976" y="554742"/>
                    <a:pt x="0" y="430559"/>
                    <a:pt x="0" y="277371"/>
                  </a:cubicBezTo>
                  <a:cubicBezTo>
                    <a:pt x="0" y="12418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5009263" cy="621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Quy trình cải tiến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77538" y="7031963"/>
            <a:ext cx="7873910" cy="2809813"/>
            <a:chOff x="0" y="0"/>
            <a:chExt cx="2073787" cy="7400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73787" cy="740033"/>
            </a:xfrm>
            <a:custGeom>
              <a:avLst/>
              <a:gdLst/>
              <a:ahLst/>
              <a:cxnLst/>
              <a:rect l="l" t="t" r="r" b="b"/>
              <a:pathLst>
                <a:path w="2073787" h="740033">
                  <a:moveTo>
                    <a:pt x="50145" y="0"/>
                  </a:moveTo>
                  <a:lnTo>
                    <a:pt x="2023642" y="0"/>
                  </a:lnTo>
                  <a:cubicBezTo>
                    <a:pt x="2036941" y="0"/>
                    <a:pt x="2049696" y="5283"/>
                    <a:pt x="2059100" y="14687"/>
                  </a:cubicBezTo>
                  <a:cubicBezTo>
                    <a:pt x="2068504" y="24091"/>
                    <a:pt x="2073787" y="36846"/>
                    <a:pt x="2073787" y="50145"/>
                  </a:cubicBezTo>
                  <a:lnTo>
                    <a:pt x="2073787" y="689888"/>
                  </a:lnTo>
                  <a:cubicBezTo>
                    <a:pt x="2073787" y="703187"/>
                    <a:pt x="2068504" y="715942"/>
                    <a:pt x="2059100" y="725346"/>
                  </a:cubicBezTo>
                  <a:cubicBezTo>
                    <a:pt x="2049696" y="734750"/>
                    <a:pt x="2036941" y="740033"/>
                    <a:pt x="2023642" y="740033"/>
                  </a:cubicBezTo>
                  <a:lnTo>
                    <a:pt x="50145" y="740033"/>
                  </a:lnTo>
                  <a:cubicBezTo>
                    <a:pt x="36846" y="740033"/>
                    <a:pt x="24091" y="734750"/>
                    <a:pt x="14687" y="725346"/>
                  </a:cubicBezTo>
                  <a:cubicBezTo>
                    <a:pt x="5283" y="715942"/>
                    <a:pt x="0" y="703187"/>
                    <a:pt x="0" y="689888"/>
                  </a:cubicBezTo>
                  <a:lnTo>
                    <a:pt x="0" y="50145"/>
                  </a:lnTo>
                  <a:cubicBezTo>
                    <a:pt x="0" y="36846"/>
                    <a:pt x="5283" y="24091"/>
                    <a:pt x="14687" y="14687"/>
                  </a:cubicBezTo>
                  <a:cubicBezTo>
                    <a:pt x="24091" y="5283"/>
                    <a:pt x="36846" y="0"/>
                    <a:pt x="50145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73787" cy="77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308537">
            <a:off x="15856315" y="8414693"/>
            <a:ext cx="3744615" cy="374461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6777538" y="289036"/>
            <a:ext cx="1479329" cy="147932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66903" y="0"/>
                  </a:moveTo>
                  <a:lnTo>
                    <a:pt x="545897" y="0"/>
                  </a:lnTo>
                  <a:cubicBezTo>
                    <a:pt x="693303" y="0"/>
                    <a:pt x="812800" y="119497"/>
                    <a:pt x="812800" y="266903"/>
                  </a:cubicBezTo>
                  <a:lnTo>
                    <a:pt x="812800" y="545897"/>
                  </a:lnTo>
                  <a:cubicBezTo>
                    <a:pt x="812800" y="693303"/>
                    <a:pt x="693303" y="812800"/>
                    <a:pt x="545897" y="812800"/>
                  </a:cubicBezTo>
                  <a:lnTo>
                    <a:pt x="266903" y="812800"/>
                  </a:lnTo>
                  <a:cubicBezTo>
                    <a:pt x="119497" y="812800"/>
                    <a:pt x="0" y="693303"/>
                    <a:pt x="0" y="545897"/>
                  </a:cubicBezTo>
                  <a:lnTo>
                    <a:pt x="0" y="266903"/>
                  </a:lnTo>
                  <a:cubicBezTo>
                    <a:pt x="0" y="119497"/>
                    <a:pt x="119497" y="0"/>
                    <a:pt x="266903" y="0"/>
                  </a:cubicBezTo>
                  <a:close/>
                </a:path>
              </a:pathLst>
            </a:custGeom>
            <a:solidFill>
              <a:srgbClr val="004AAD">
                <a:alpha val="2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7776906" y="1241104"/>
            <a:ext cx="771724" cy="7717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359043" y="-566162"/>
            <a:ext cx="3189231" cy="318923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17216" y="3184"/>
            <a:ext cx="5526965" cy="10287000"/>
            <a:chOff x="0" y="0"/>
            <a:chExt cx="1455662" cy="270933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55662" cy="2709333"/>
            </a:xfrm>
            <a:custGeom>
              <a:avLst/>
              <a:gdLst/>
              <a:ahLst/>
              <a:cxnLst/>
              <a:rect l="l" t="t" r="r" b="b"/>
              <a:pathLst>
                <a:path w="1455662" h="2709333">
                  <a:moveTo>
                    <a:pt x="0" y="0"/>
                  </a:moveTo>
                  <a:lnTo>
                    <a:pt x="1455662" y="0"/>
                  </a:lnTo>
                  <a:lnTo>
                    <a:pt x="14556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45566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028885" y="5852732"/>
            <a:ext cx="3234763" cy="3234763"/>
          </a:xfrm>
          <a:custGeom>
            <a:avLst/>
            <a:gdLst/>
            <a:ahLst/>
            <a:cxnLst/>
            <a:rect l="l" t="t" r="r" b="b"/>
            <a:pathLst>
              <a:path w="3234763" h="3234763">
                <a:moveTo>
                  <a:pt x="0" y="0"/>
                </a:moveTo>
                <a:lnTo>
                  <a:pt x="3234763" y="0"/>
                </a:lnTo>
                <a:lnTo>
                  <a:pt x="3234763" y="3234763"/>
                </a:lnTo>
                <a:lnTo>
                  <a:pt x="0" y="32347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9144000" y="2090824"/>
            <a:ext cx="7922374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Mang tính cứng nhắc, có phần hơn chậm chạp </a:t>
            </a:r>
          </a:p>
          <a:p>
            <a:pPr marL="647700" lvl="1" indent="-323850" algn="just">
              <a:lnSpc>
                <a:spcPts val="465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Việc quản lý thông tin phụ thuộc vào nhân viên và quy trình hành chính chậm chạp khiến khó điều chỉnh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144039" y="7070063"/>
            <a:ext cx="7140909" cy="263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Áp dụng công nghệ tự động hóa </a:t>
            </a: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 thống có thể linh hoạt mở rộng hoặc điều chỉnh dễ dàng </a:t>
            </a:r>
          </a:p>
          <a:p>
            <a:pPr marL="647700" lvl="1" indent="-323850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Hạn chế tình trạng quá tải ở các phòng ban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-117216" y="1464444"/>
            <a:ext cx="5526965" cy="3682240"/>
            <a:chOff x="0" y="0"/>
            <a:chExt cx="703759" cy="468867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03759" cy="468867"/>
            </a:xfrm>
            <a:custGeom>
              <a:avLst/>
              <a:gdLst/>
              <a:ahLst/>
              <a:cxnLst/>
              <a:rect l="l" t="t" r="r" b="b"/>
              <a:pathLst>
                <a:path w="703759" h="468867">
                  <a:moveTo>
                    <a:pt x="0" y="0"/>
                  </a:moveTo>
                  <a:lnTo>
                    <a:pt x="703759" y="0"/>
                  </a:lnTo>
                  <a:lnTo>
                    <a:pt x="703759" y="468867"/>
                  </a:lnTo>
                  <a:lnTo>
                    <a:pt x="0" y="4688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703759" cy="506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198578" y="1403739"/>
            <a:ext cx="2895377" cy="367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spc="1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TÍNH LINH HOẠT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26965" cy="10287000"/>
            <a:chOff x="0" y="0"/>
            <a:chExt cx="14556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5662" cy="2709333"/>
            </a:xfrm>
            <a:custGeom>
              <a:avLst/>
              <a:gdLst/>
              <a:ahLst/>
              <a:cxnLst/>
              <a:rect l="l" t="t" r="r" b="b"/>
              <a:pathLst>
                <a:path w="1455662" h="2709333">
                  <a:moveTo>
                    <a:pt x="0" y="0"/>
                  </a:moveTo>
                  <a:lnTo>
                    <a:pt x="1455662" y="0"/>
                  </a:lnTo>
                  <a:lnTo>
                    <a:pt x="14556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5566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520979"/>
            <a:ext cx="5713589" cy="3080368"/>
            <a:chOff x="0" y="0"/>
            <a:chExt cx="727522" cy="3922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7522" cy="392229"/>
            </a:xfrm>
            <a:custGeom>
              <a:avLst/>
              <a:gdLst/>
              <a:ahLst/>
              <a:cxnLst/>
              <a:rect l="l" t="t" r="r" b="b"/>
              <a:pathLst>
                <a:path w="727522" h="392229">
                  <a:moveTo>
                    <a:pt x="0" y="0"/>
                  </a:moveTo>
                  <a:lnTo>
                    <a:pt x="727522" y="0"/>
                  </a:lnTo>
                  <a:lnTo>
                    <a:pt x="727522" y="392229"/>
                  </a:lnTo>
                  <a:lnTo>
                    <a:pt x="0" y="3922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27522" cy="430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014339" y="-1849227"/>
            <a:ext cx="3189231" cy="31892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FFFFFF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1236" y="6200445"/>
            <a:ext cx="2743103" cy="2746536"/>
          </a:xfrm>
          <a:custGeom>
            <a:avLst/>
            <a:gdLst/>
            <a:ahLst/>
            <a:cxnLst/>
            <a:rect l="l" t="t" r="r" b="b"/>
            <a:pathLst>
              <a:path w="2743103" h="2746536">
                <a:moveTo>
                  <a:pt x="0" y="0"/>
                </a:moveTo>
                <a:lnTo>
                  <a:pt x="2743103" y="0"/>
                </a:lnTo>
                <a:lnTo>
                  <a:pt x="2743103" y="2746536"/>
                </a:lnTo>
                <a:lnTo>
                  <a:pt x="0" y="2746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173" y="1928958"/>
            <a:ext cx="5354618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spc="1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ĐỘ HIỆU QUẢ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049979" y="0"/>
            <a:ext cx="3063266" cy="10287000"/>
            <a:chOff x="0" y="0"/>
            <a:chExt cx="806786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6786" cy="2709333"/>
            </a:xfrm>
            <a:custGeom>
              <a:avLst/>
              <a:gdLst/>
              <a:ahLst/>
              <a:cxnLst/>
              <a:rect l="l" t="t" r="r" b="b"/>
              <a:pathLst>
                <a:path w="806786" h="2709333">
                  <a:moveTo>
                    <a:pt x="128894" y="0"/>
                  </a:moveTo>
                  <a:lnTo>
                    <a:pt x="677892" y="0"/>
                  </a:lnTo>
                  <a:cubicBezTo>
                    <a:pt x="749078" y="0"/>
                    <a:pt x="806786" y="57708"/>
                    <a:pt x="806786" y="128894"/>
                  </a:cubicBezTo>
                  <a:lnTo>
                    <a:pt x="806786" y="2580439"/>
                  </a:lnTo>
                  <a:cubicBezTo>
                    <a:pt x="806786" y="2614624"/>
                    <a:pt x="793206" y="2647409"/>
                    <a:pt x="769034" y="2671581"/>
                  </a:cubicBezTo>
                  <a:cubicBezTo>
                    <a:pt x="744861" y="2695753"/>
                    <a:pt x="712077" y="2709333"/>
                    <a:pt x="677892" y="2709333"/>
                  </a:cubicBezTo>
                  <a:lnTo>
                    <a:pt x="128894" y="2709333"/>
                  </a:lnTo>
                  <a:cubicBezTo>
                    <a:pt x="57708" y="2709333"/>
                    <a:pt x="0" y="2651625"/>
                    <a:pt x="0" y="2580439"/>
                  </a:cubicBezTo>
                  <a:lnTo>
                    <a:pt x="0" y="128894"/>
                  </a:lnTo>
                  <a:cubicBezTo>
                    <a:pt x="0" y="57708"/>
                    <a:pt x="57708" y="0"/>
                    <a:pt x="12889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0678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509516" y="0"/>
            <a:ext cx="5312544" cy="11790968"/>
            <a:chOff x="0" y="0"/>
            <a:chExt cx="2858770" cy="63449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4"/>
              <a:stretch>
                <a:fillRect l="-103496" r="-129630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6589824" y="6133770"/>
            <a:ext cx="5691479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Giảm sai sót, tăng độ chính xác</a:t>
            </a: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5485827" y="4985385"/>
            <a:ext cx="916922" cy="834646"/>
            <a:chOff x="0" y="0"/>
            <a:chExt cx="812800" cy="7398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5485827" y="6241583"/>
            <a:ext cx="916922" cy="834646"/>
            <a:chOff x="0" y="0"/>
            <a:chExt cx="812800" cy="739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5400000">
            <a:off x="5485827" y="7501405"/>
            <a:ext cx="916922" cy="834646"/>
            <a:chOff x="0" y="0"/>
            <a:chExt cx="812800" cy="7398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400000">
            <a:off x="5485827" y="8761227"/>
            <a:ext cx="916922" cy="834646"/>
            <a:chOff x="0" y="0"/>
            <a:chExt cx="812800" cy="73986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589824" y="4796917"/>
            <a:ext cx="5691479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Tăng cường tự động hóa, giảm thao tác thủ công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89824" y="7603450"/>
            <a:ext cx="5691479" cy="56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Dễ dàng theo dõi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589824" y="8572759"/>
            <a:ext cx="5691479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Nâng cao sự hài lòng của sinh viên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361611" y="2315355"/>
            <a:ext cx="5691479" cy="172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 ưu toàn bộ hệ thống, tăng độ hiệu quả trên nhiều khía cạnh: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88660" y="518972"/>
          <a:ext cx="17110678" cy="9146090"/>
        </p:xfrm>
        <a:graphic>
          <a:graphicData uri="http://schemas.openxmlformats.org/drawingml/2006/table">
            <a:tbl>
              <a:tblPr/>
              <a:tblGrid>
                <a:gridCol w="56722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8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09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14692"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Chi phí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Quy trình hiện tại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Quy trình cải tiến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3578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241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9782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5622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028700" y="3156636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 phí thuê nhân viên nhập liệu thông tin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857750"/>
            <a:ext cx="517274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 phí thuê nhân viên xét duyệt minh chứng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8122" y="6257925"/>
            <a:ext cx="5127978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 phí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thuê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nhân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nhập điểm ngoại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vào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3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endParaRPr lang="en-US" sz="30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16679" y="3381375"/>
            <a:ext cx="40546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4.000.000VNĐ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88178" y="3156636"/>
            <a:ext cx="40546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0VNĐ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6679" y="5086350"/>
            <a:ext cx="40546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9.333.333 VND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8676" y="5000004"/>
            <a:ext cx="40546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2.333.450 VND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437790"/>
            <a:ext cx="4613695" cy="669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kết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88178" y="6672490"/>
            <a:ext cx="40546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0VNĐ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16679" y="6791325"/>
            <a:ext cx="40546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4.000.000VNĐ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48818" y="8496300"/>
            <a:ext cx="40546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17.333.333 VND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04657" y="8520340"/>
            <a:ext cx="40546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2.333.450 VND</a:t>
            </a: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0315128" y="2877622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8085172" y="-4360945"/>
            <a:ext cx="18344211" cy="8727801"/>
            <a:chOff x="0" y="0"/>
            <a:chExt cx="1570922" cy="74741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70922" cy="747413"/>
            </a:xfrm>
            <a:custGeom>
              <a:avLst/>
              <a:gdLst/>
              <a:ahLst/>
              <a:cxnLst/>
              <a:rect l="l" t="t" r="r" b="b"/>
              <a:pathLst>
                <a:path w="1570922" h="747413">
                  <a:moveTo>
                    <a:pt x="1570922" y="373706"/>
                  </a:moveTo>
                  <a:lnTo>
                    <a:pt x="1367722" y="747413"/>
                  </a:lnTo>
                  <a:lnTo>
                    <a:pt x="203200" y="747413"/>
                  </a:lnTo>
                  <a:lnTo>
                    <a:pt x="0" y="373706"/>
                  </a:lnTo>
                  <a:lnTo>
                    <a:pt x="203200" y="0"/>
                  </a:lnTo>
                  <a:lnTo>
                    <a:pt x="1367722" y="0"/>
                  </a:lnTo>
                  <a:lnTo>
                    <a:pt x="1570922" y="3737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1342322" cy="775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653425" y="-4107767"/>
            <a:ext cx="10598729" cy="8221446"/>
            <a:chOff x="0" y="0"/>
            <a:chExt cx="933161" cy="7238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33161" cy="723854"/>
            </a:xfrm>
            <a:custGeom>
              <a:avLst/>
              <a:gdLst/>
              <a:ahLst/>
              <a:cxnLst/>
              <a:rect l="l" t="t" r="r" b="b"/>
              <a:pathLst>
                <a:path w="933161" h="723854">
                  <a:moveTo>
                    <a:pt x="729961" y="0"/>
                  </a:moveTo>
                  <a:lnTo>
                    <a:pt x="0" y="0"/>
                  </a:lnTo>
                  <a:lnTo>
                    <a:pt x="0" y="723854"/>
                  </a:lnTo>
                  <a:lnTo>
                    <a:pt x="729961" y="723854"/>
                  </a:lnTo>
                  <a:lnTo>
                    <a:pt x="933161" y="361927"/>
                  </a:lnTo>
                  <a:lnTo>
                    <a:pt x="729961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8861" cy="761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-152582" y="441781"/>
            <a:ext cx="9296582" cy="344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&amp; CẢI TIẾN QUY TRÌNH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09285" y="5210175"/>
            <a:ext cx="8049755" cy="13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50"/>
              </a:lnSpc>
              <a:spcBef>
                <a:spcPct val="0"/>
              </a:spcBef>
            </a:pPr>
            <a:r>
              <a:rPr lang="en-US" sz="5000" spc="140">
                <a:solidFill>
                  <a:srgbClr val="4F6A92"/>
                </a:solidFill>
                <a:latin typeface="Montserrat"/>
                <a:ea typeface="Montserrat"/>
                <a:cs typeface="Montserrat"/>
                <a:sym typeface="Montserrat"/>
              </a:rPr>
              <a:t>Xác định các điểm cần cải thiện</a:t>
            </a: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1025338" y="5383214"/>
            <a:ext cx="916922" cy="834646"/>
            <a:chOff x="0" y="0"/>
            <a:chExt cx="812800" cy="7398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09285" y="6981639"/>
            <a:ext cx="8229745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350"/>
              </a:lnSpc>
              <a:spcBef>
                <a:spcPct val="0"/>
              </a:spcBef>
            </a:pPr>
            <a:r>
              <a:rPr lang="en-US" sz="5000" spc="140">
                <a:solidFill>
                  <a:srgbClr val="4F6A92"/>
                </a:solidFill>
                <a:latin typeface="Montserrat"/>
                <a:ea typeface="Montserrat"/>
                <a:cs typeface="Montserrat"/>
                <a:sym typeface="Montserrat"/>
              </a:rPr>
              <a:t>Phân tích nguyên nhân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5492" y="8141448"/>
            <a:ext cx="8799002" cy="13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0"/>
              </a:lnSpc>
            </a:pPr>
            <a:r>
              <a:rPr lang="en-US" sz="5000" spc="140">
                <a:solidFill>
                  <a:srgbClr val="4F6A92"/>
                </a:solidFill>
                <a:latin typeface="Montserrat"/>
                <a:ea typeface="Montserrat"/>
                <a:cs typeface="Montserrat"/>
                <a:sym typeface="Montserrat"/>
              </a:rPr>
              <a:t>Đề xuất giải pháp </a:t>
            </a:r>
          </a:p>
          <a:p>
            <a:pPr marL="0" lvl="1" indent="0" algn="ctr">
              <a:lnSpc>
                <a:spcPts val="5350"/>
              </a:lnSpc>
              <a:spcBef>
                <a:spcPct val="0"/>
              </a:spcBef>
            </a:pPr>
            <a:r>
              <a:rPr lang="en-US" sz="5000" spc="140">
                <a:solidFill>
                  <a:srgbClr val="4F6A92"/>
                </a:solidFill>
                <a:latin typeface="Montserrat"/>
                <a:ea typeface="Montserrat"/>
                <a:cs typeface="Montserrat"/>
                <a:sym typeface="Montserrat"/>
              </a:rPr>
              <a:t>cải tiến</a:t>
            </a: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025338" y="6877053"/>
            <a:ext cx="916922" cy="834646"/>
            <a:chOff x="0" y="0"/>
            <a:chExt cx="812800" cy="73986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5400000">
            <a:off x="1025338" y="8375000"/>
            <a:ext cx="916922" cy="834646"/>
            <a:chOff x="0" y="0"/>
            <a:chExt cx="812800" cy="73986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39867"/>
            </a:xfrm>
            <a:custGeom>
              <a:avLst/>
              <a:gdLst/>
              <a:ahLst/>
              <a:cxnLst/>
              <a:rect l="l" t="t" r="r" b="b"/>
              <a:pathLst>
                <a:path w="812800" h="739867">
                  <a:moveTo>
                    <a:pt x="406400" y="0"/>
                  </a:moveTo>
                  <a:lnTo>
                    <a:pt x="812800" y="739867"/>
                  </a:lnTo>
                  <a:lnTo>
                    <a:pt x="0" y="73986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27000" y="314935"/>
              <a:ext cx="558800" cy="3720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9670" y="8275981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4AAD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86562" y="5830995"/>
            <a:ext cx="3639872" cy="3639872"/>
          </a:xfrm>
          <a:custGeom>
            <a:avLst/>
            <a:gdLst/>
            <a:ahLst/>
            <a:cxnLst/>
            <a:rect l="l" t="t" r="r" b="b"/>
            <a:pathLst>
              <a:path w="3639872" h="3639872">
                <a:moveTo>
                  <a:pt x="0" y="0"/>
                </a:moveTo>
                <a:lnTo>
                  <a:pt x="3639872" y="0"/>
                </a:lnTo>
                <a:lnTo>
                  <a:pt x="3639872" y="3639872"/>
                </a:lnTo>
                <a:lnTo>
                  <a:pt x="0" y="363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54317" y="1300069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8"/>
                </a:lnTo>
                <a:lnTo>
                  <a:pt x="0" y="71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2900" y="880481"/>
            <a:ext cx="5174439" cy="461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CÁC ĐIỂM CẦN CẢI THIỆN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46408" y="1431697"/>
            <a:ext cx="1020808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955"/>
              </a:lnSpc>
            </a:pP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Thời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gian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xử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lâu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36228" y="2785278"/>
            <a:ext cx="9055090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955"/>
              </a:lnSpc>
            </a:pP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linh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hoạt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thời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gian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nộp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minh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chứng</a:t>
            </a:r>
            <a:endParaRPr lang="en-US" sz="3500" spc="98" dirty="0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36228" y="4814687"/>
            <a:ext cx="10028449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955"/>
              </a:lnSpc>
            </a:pP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Sai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sót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dữ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liệu</a:t>
            </a:r>
            <a:endParaRPr lang="en-US" sz="3500" spc="98" dirty="0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36228" y="6665920"/>
            <a:ext cx="9855914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Thiếu tự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động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hoá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15943" y="8517153"/>
            <a:ext cx="10284076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3955"/>
              </a:lnSpc>
            </a:pP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Khó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theo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dõi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tình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trạng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hồ s</a:t>
            </a:r>
            <a:r>
              <a:rPr lang="vi-VN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ơ</a:t>
            </a:r>
            <a:endParaRPr lang="en-US" sz="3500" spc="98" dirty="0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6454318" y="3006639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8"/>
                </a:lnTo>
                <a:lnTo>
                  <a:pt x="0" y="71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454322" y="4713209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9"/>
                </a:lnTo>
                <a:lnTo>
                  <a:pt x="0" y="715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457024" y="6564442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9"/>
                </a:lnTo>
                <a:lnTo>
                  <a:pt x="0" y="715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07844" y="8415675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8"/>
                </a:lnTo>
                <a:lnTo>
                  <a:pt x="0" y="71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568ADC86-FDD7-4915-92C9-BCE6FB8D686B}"/>
              </a:ext>
            </a:extLst>
          </p:cNvPr>
          <p:cNvGrpSpPr/>
          <p:nvPr/>
        </p:nvGrpSpPr>
        <p:grpSpPr>
          <a:xfrm>
            <a:off x="15683936" y="-1590560"/>
            <a:ext cx="3744615" cy="3744615"/>
            <a:chOff x="0" y="0"/>
            <a:chExt cx="812800" cy="812800"/>
          </a:xfrm>
        </p:grpSpPr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9B55F325-B1D1-4D44-9371-C7F3077626C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4AAD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24" name="TextBox 4">
              <a:extLst>
                <a:ext uri="{FF2B5EF4-FFF2-40B4-BE49-F238E27FC236}">
                  <a16:creationId xmlns:a16="http://schemas.microsoft.com/office/drawing/2014/main" id="{1754716A-F15B-4546-84B9-4DC18EDF748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40113184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641" y="5851983"/>
            <a:ext cx="6143949" cy="3406317"/>
            <a:chOff x="0" y="0"/>
            <a:chExt cx="782643" cy="433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643" cy="433912"/>
            </a:xfrm>
            <a:custGeom>
              <a:avLst/>
              <a:gdLst/>
              <a:ahLst/>
              <a:cxnLst/>
              <a:rect l="l" t="t" r="r" b="b"/>
              <a:pathLst>
                <a:path w="782643" h="433912">
                  <a:moveTo>
                    <a:pt x="0" y="0"/>
                  </a:moveTo>
                  <a:lnTo>
                    <a:pt x="782643" y="0"/>
                  </a:lnTo>
                  <a:lnTo>
                    <a:pt x="782643" y="433912"/>
                  </a:lnTo>
                  <a:lnTo>
                    <a:pt x="0" y="4339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82643" cy="47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900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ĐỊNH TÍNH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900" y="6290222"/>
            <a:ext cx="5383408" cy="257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0"/>
              </a:lnSpc>
            </a:pPr>
            <a:r>
              <a:rPr lang="en-US" sz="6000" b="1" spc="168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giá trị gia tăng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86308" y="0"/>
          <a:ext cx="12701692" cy="10287002"/>
        </p:xfrm>
        <a:graphic>
          <a:graphicData uri="http://schemas.openxmlformats.org/drawingml/2006/table">
            <a:tbl>
              <a:tblPr/>
              <a:tblGrid>
                <a:gridCol w="4926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5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1203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Bước/Tác vụ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Người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Phân loại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72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5729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4499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1951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830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459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5705676" y="2082024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Thông báo hoạt động ngoại khoá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36323" y="2082024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Đơn vị tổ chức ngoại khoá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50977" y="2348724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523" y="3386093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Đăng ký hoạt động ngoại khoá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27076" y="3652793"/>
            <a:ext cx="48068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465445" y="3652793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776523" y="4819650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Lập danh sách thành viên đăng ký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827076" y="4691018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Đơn vị tổ chức ngoại khoá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50977" y="5086350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350977" y="6457950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350977" y="7829550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86308" y="6185447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Tổ chức hoạt động ngoại khoá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776523" y="7623722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Tham gia hoạt động ngoại khoá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05676" y="9201150"/>
            <a:ext cx="466512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Xác nhận tham gia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465445" y="9267825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27076" y="9201150"/>
            <a:ext cx="48068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27076" y="7890422"/>
            <a:ext cx="48068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827076" y="6191250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Đơn vị tổ chức ngoại khoá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641" y="5851983"/>
            <a:ext cx="6143949" cy="3406317"/>
            <a:chOff x="0" y="0"/>
            <a:chExt cx="782643" cy="433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643" cy="433912"/>
            </a:xfrm>
            <a:custGeom>
              <a:avLst/>
              <a:gdLst/>
              <a:ahLst/>
              <a:cxnLst/>
              <a:rect l="l" t="t" r="r" b="b"/>
              <a:pathLst>
                <a:path w="782643" h="433912">
                  <a:moveTo>
                    <a:pt x="0" y="0"/>
                  </a:moveTo>
                  <a:lnTo>
                    <a:pt x="782643" y="0"/>
                  </a:lnTo>
                  <a:lnTo>
                    <a:pt x="782643" y="433912"/>
                  </a:lnTo>
                  <a:lnTo>
                    <a:pt x="0" y="4339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82643" cy="47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900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ĐỊNH TÍNH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900" y="6290222"/>
            <a:ext cx="5383408" cy="257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0"/>
              </a:lnSpc>
            </a:pPr>
            <a:r>
              <a:rPr lang="en-US" sz="6000" b="1" spc="168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giá trị gia tăng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86308" y="0"/>
          <a:ext cx="12701692" cy="10287002"/>
        </p:xfrm>
        <a:graphic>
          <a:graphicData uri="http://schemas.openxmlformats.org/drawingml/2006/table">
            <a:tbl>
              <a:tblPr/>
              <a:tblGrid>
                <a:gridCol w="4926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5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1203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 dirty="0" err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Bước</a:t>
                      </a:r>
                      <a:r>
                        <a:rPr lang="en-US" sz="3999" b="1" dirty="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/</a:t>
                      </a:r>
                      <a:r>
                        <a:rPr lang="en-US" sz="3999" b="1" dirty="0" err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Tác</a:t>
                      </a:r>
                      <a:r>
                        <a:rPr lang="en-US" sz="3999" b="1" dirty="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 vụ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Người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Phân loại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072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862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4069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949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830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459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5705676" y="2082024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Kiểm tra thông tin sinh viên tham gia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36323" y="2082024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Đơn vị tổ chức ngoại khoá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350977" y="2348724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76523" y="3386093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Tiến hành trừ điểm theo quy định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27076" y="3386093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Đơn vị tổ chức ngoại khoá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50977" y="3648075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50977" y="6457950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NVA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50977" y="7829550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05676" y="5924550"/>
            <a:ext cx="4665127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 cứu ngày thu chứng nhận hoạt động ngoại khoá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76523" y="7623722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Chuẩn bị hồ sơ cộng điểm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76523" y="9001125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Nộp hồ sơ cộng điểm ngoại khoá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465445" y="9267825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27076" y="9201150"/>
            <a:ext cx="48068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827076" y="7890422"/>
            <a:ext cx="48068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05676" y="4691018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Tiến hành cộng điểm theo quy định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27076" y="4804233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Đơn vị tổ chức ngoại khoá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350977" y="4917315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957479" y="6457950"/>
            <a:ext cx="480682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18" y="-170542"/>
            <a:ext cx="6251518" cy="10457542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54723" y="783774"/>
            <a:ext cx="13101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854211" y="624645"/>
            <a:ext cx="3388461" cy="4348314"/>
            <a:chOff x="0" y="0"/>
            <a:chExt cx="960727" cy="12328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0727" cy="1232873"/>
            </a:xfrm>
            <a:custGeom>
              <a:avLst/>
              <a:gdLst/>
              <a:ahLst/>
              <a:cxnLst/>
              <a:rect l="l" t="t" r="r" b="b"/>
              <a:pathLst>
                <a:path w="960727" h="1232873">
                  <a:moveTo>
                    <a:pt x="0" y="0"/>
                  </a:moveTo>
                  <a:lnTo>
                    <a:pt x="960727" y="0"/>
                  </a:lnTo>
                  <a:lnTo>
                    <a:pt x="960727" y="1232873"/>
                  </a:lnTo>
                  <a:lnTo>
                    <a:pt x="0" y="12328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60727" cy="127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54211" y="5201558"/>
            <a:ext cx="3388461" cy="4348314"/>
            <a:chOff x="0" y="0"/>
            <a:chExt cx="960727" cy="12328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60727" cy="1232873"/>
            </a:xfrm>
            <a:custGeom>
              <a:avLst/>
              <a:gdLst/>
              <a:ahLst/>
              <a:cxnLst/>
              <a:rect l="l" t="t" r="r" b="b"/>
              <a:pathLst>
                <a:path w="960727" h="1232873">
                  <a:moveTo>
                    <a:pt x="0" y="0"/>
                  </a:moveTo>
                  <a:lnTo>
                    <a:pt x="960727" y="0"/>
                  </a:lnTo>
                  <a:lnTo>
                    <a:pt x="960727" y="1232873"/>
                  </a:lnTo>
                  <a:lnTo>
                    <a:pt x="0" y="12328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960727" cy="127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40565" y="624645"/>
            <a:ext cx="3388461" cy="4348314"/>
            <a:chOff x="0" y="0"/>
            <a:chExt cx="960727" cy="12328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60727" cy="1232873"/>
            </a:xfrm>
            <a:custGeom>
              <a:avLst/>
              <a:gdLst/>
              <a:ahLst/>
              <a:cxnLst/>
              <a:rect l="l" t="t" r="r" b="b"/>
              <a:pathLst>
                <a:path w="960727" h="1232873">
                  <a:moveTo>
                    <a:pt x="0" y="0"/>
                  </a:moveTo>
                  <a:lnTo>
                    <a:pt x="960727" y="0"/>
                  </a:lnTo>
                  <a:lnTo>
                    <a:pt x="960727" y="1232873"/>
                  </a:lnTo>
                  <a:lnTo>
                    <a:pt x="0" y="12328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60727" cy="127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40565" y="5201558"/>
            <a:ext cx="3388461" cy="4348314"/>
            <a:chOff x="0" y="0"/>
            <a:chExt cx="960727" cy="12328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0727" cy="1232873"/>
            </a:xfrm>
            <a:custGeom>
              <a:avLst/>
              <a:gdLst/>
              <a:ahLst/>
              <a:cxnLst/>
              <a:rect l="l" t="t" r="r" b="b"/>
              <a:pathLst>
                <a:path w="960727" h="1232873">
                  <a:moveTo>
                    <a:pt x="0" y="0"/>
                  </a:moveTo>
                  <a:lnTo>
                    <a:pt x="960727" y="0"/>
                  </a:lnTo>
                  <a:lnTo>
                    <a:pt x="960727" y="1232873"/>
                  </a:lnTo>
                  <a:lnTo>
                    <a:pt x="0" y="12328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960727" cy="127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24301" y="624645"/>
            <a:ext cx="3388461" cy="4348314"/>
            <a:chOff x="0" y="0"/>
            <a:chExt cx="960727" cy="123287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0727" cy="1232873"/>
            </a:xfrm>
            <a:custGeom>
              <a:avLst/>
              <a:gdLst/>
              <a:ahLst/>
              <a:cxnLst/>
              <a:rect l="l" t="t" r="r" b="b"/>
              <a:pathLst>
                <a:path w="960727" h="1232873">
                  <a:moveTo>
                    <a:pt x="0" y="0"/>
                  </a:moveTo>
                  <a:lnTo>
                    <a:pt x="960727" y="0"/>
                  </a:lnTo>
                  <a:lnTo>
                    <a:pt x="960727" y="1232873"/>
                  </a:lnTo>
                  <a:lnTo>
                    <a:pt x="0" y="12328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60727" cy="127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224301" y="5201558"/>
            <a:ext cx="3388461" cy="4348314"/>
            <a:chOff x="0" y="0"/>
            <a:chExt cx="960727" cy="12328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60727" cy="1232873"/>
            </a:xfrm>
            <a:custGeom>
              <a:avLst/>
              <a:gdLst/>
              <a:ahLst/>
              <a:cxnLst/>
              <a:rect l="l" t="t" r="r" b="b"/>
              <a:pathLst>
                <a:path w="960727" h="1232873">
                  <a:moveTo>
                    <a:pt x="0" y="0"/>
                  </a:moveTo>
                  <a:lnTo>
                    <a:pt x="960727" y="0"/>
                  </a:lnTo>
                  <a:lnTo>
                    <a:pt x="960727" y="1232873"/>
                  </a:lnTo>
                  <a:lnTo>
                    <a:pt x="0" y="12328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960727" cy="1270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4634192" y="1147084"/>
            <a:ext cx="2604201" cy="2851270"/>
          </a:xfrm>
          <a:custGeom>
            <a:avLst/>
            <a:gdLst/>
            <a:ahLst/>
            <a:cxnLst/>
            <a:rect l="l" t="t" r="r" b="b"/>
            <a:pathLst>
              <a:path w="2604201" h="2851270">
                <a:moveTo>
                  <a:pt x="0" y="0"/>
                </a:moveTo>
                <a:lnTo>
                  <a:pt x="2604201" y="0"/>
                </a:lnTo>
                <a:lnTo>
                  <a:pt x="2604201" y="2851269"/>
                </a:lnTo>
                <a:lnTo>
                  <a:pt x="0" y="2851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73" r="-1884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51414" y="1198333"/>
            <a:ext cx="2692840" cy="2920186"/>
          </a:xfrm>
          <a:custGeom>
            <a:avLst/>
            <a:gdLst/>
            <a:ahLst/>
            <a:cxnLst/>
            <a:rect l="l" t="t" r="r" b="b"/>
            <a:pathLst>
              <a:path w="2692840" h="2920186">
                <a:moveTo>
                  <a:pt x="0" y="0"/>
                </a:moveTo>
                <a:lnTo>
                  <a:pt x="2692840" y="0"/>
                </a:lnTo>
                <a:lnTo>
                  <a:pt x="2692840" y="2920185"/>
                </a:lnTo>
                <a:lnTo>
                  <a:pt x="0" y="2920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13" r="-5924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308794" y="5639922"/>
            <a:ext cx="2639054" cy="2805973"/>
          </a:xfrm>
          <a:custGeom>
            <a:avLst/>
            <a:gdLst/>
            <a:ahLst/>
            <a:cxnLst/>
            <a:rect l="l" t="t" r="r" b="b"/>
            <a:pathLst>
              <a:path w="2639054" h="2805973">
                <a:moveTo>
                  <a:pt x="0" y="0"/>
                </a:moveTo>
                <a:lnTo>
                  <a:pt x="2639054" y="0"/>
                </a:lnTo>
                <a:lnTo>
                  <a:pt x="2639054" y="2805973"/>
                </a:lnTo>
                <a:lnTo>
                  <a:pt x="0" y="28059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926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1182808" y="5706422"/>
            <a:ext cx="2359371" cy="2739473"/>
          </a:xfrm>
          <a:custGeom>
            <a:avLst/>
            <a:gdLst/>
            <a:ahLst/>
            <a:cxnLst/>
            <a:rect l="l" t="t" r="r" b="b"/>
            <a:pathLst>
              <a:path w="2359371" h="2739473">
                <a:moveTo>
                  <a:pt x="0" y="0"/>
                </a:moveTo>
                <a:lnTo>
                  <a:pt x="2359372" y="0"/>
                </a:lnTo>
                <a:lnTo>
                  <a:pt x="2359372" y="2739473"/>
                </a:lnTo>
                <a:lnTo>
                  <a:pt x="0" y="27394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149036" y="1147084"/>
            <a:ext cx="2648627" cy="3022684"/>
          </a:xfrm>
          <a:custGeom>
            <a:avLst/>
            <a:gdLst/>
            <a:ahLst/>
            <a:cxnLst/>
            <a:rect l="l" t="t" r="r" b="b"/>
            <a:pathLst>
              <a:path w="2648627" h="3022684">
                <a:moveTo>
                  <a:pt x="0" y="0"/>
                </a:moveTo>
                <a:lnTo>
                  <a:pt x="2648627" y="0"/>
                </a:lnTo>
                <a:lnTo>
                  <a:pt x="2648627" y="3022683"/>
                </a:lnTo>
                <a:lnTo>
                  <a:pt x="0" y="3022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882020" y="7103319"/>
            <a:ext cx="4876817" cy="2216735"/>
          </a:xfrm>
          <a:custGeom>
            <a:avLst/>
            <a:gdLst/>
            <a:ahLst/>
            <a:cxnLst/>
            <a:rect l="l" t="t" r="r" b="b"/>
            <a:pathLst>
              <a:path w="4876817" h="2216735">
                <a:moveTo>
                  <a:pt x="0" y="0"/>
                </a:moveTo>
                <a:lnTo>
                  <a:pt x="4876816" y="0"/>
                </a:lnTo>
                <a:lnTo>
                  <a:pt x="4876816" y="2216735"/>
                </a:lnTo>
                <a:lnTo>
                  <a:pt x="0" y="22167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751337" y="5644667"/>
            <a:ext cx="2507963" cy="2862982"/>
          </a:xfrm>
          <a:custGeom>
            <a:avLst/>
            <a:gdLst/>
            <a:ahLst/>
            <a:cxnLst/>
            <a:rect l="l" t="t" r="r" b="b"/>
            <a:pathLst>
              <a:path w="2507963" h="2862982">
                <a:moveTo>
                  <a:pt x="0" y="0"/>
                </a:moveTo>
                <a:lnTo>
                  <a:pt x="2507963" y="0"/>
                </a:lnTo>
                <a:lnTo>
                  <a:pt x="2507963" y="2862982"/>
                </a:lnTo>
                <a:lnTo>
                  <a:pt x="0" y="28629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4233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72622" y="1172323"/>
            <a:ext cx="4300490" cy="4206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 b="1" spc="16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THÀNH VIÊN NHÓM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73462" y="4365512"/>
            <a:ext cx="27988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Tăng Phương Thảo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49036" y="8827542"/>
            <a:ext cx="27988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Lâm Quỳnh Như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834081" y="4299858"/>
            <a:ext cx="27988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Võ Thị Thu Trang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42747" y="8827542"/>
            <a:ext cx="3086278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Nguyễn Thị Thu Thảo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19125" y="4299858"/>
            <a:ext cx="2943714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Lê Nguyễn Anh Thùy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19125" y="8827542"/>
            <a:ext cx="2798812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Lê Khai Tâm</a:t>
            </a:r>
          </a:p>
        </p:txBody>
      </p:sp>
      <p:sp>
        <p:nvSpPr>
          <p:cNvPr id="38" name="AutoShape 38"/>
          <p:cNvSpPr/>
          <p:nvPr/>
        </p:nvSpPr>
        <p:spPr>
          <a:xfrm flipH="1" flipV="1">
            <a:off x="3792769" y="6173354"/>
            <a:ext cx="1309840" cy="26096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641" y="5851983"/>
            <a:ext cx="6143949" cy="3406317"/>
            <a:chOff x="0" y="0"/>
            <a:chExt cx="782643" cy="433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2643" cy="433912"/>
            </a:xfrm>
            <a:custGeom>
              <a:avLst/>
              <a:gdLst/>
              <a:ahLst/>
              <a:cxnLst/>
              <a:rect l="l" t="t" r="r" b="b"/>
              <a:pathLst>
                <a:path w="782643" h="433912">
                  <a:moveTo>
                    <a:pt x="0" y="0"/>
                  </a:moveTo>
                  <a:lnTo>
                    <a:pt x="782643" y="0"/>
                  </a:lnTo>
                  <a:lnTo>
                    <a:pt x="782643" y="433912"/>
                  </a:lnTo>
                  <a:lnTo>
                    <a:pt x="0" y="43391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82643" cy="472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900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ĐỊNH TÍNH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900" y="6290222"/>
            <a:ext cx="5383408" cy="2577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0"/>
              </a:lnSpc>
            </a:pPr>
            <a:r>
              <a:rPr lang="en-US" sz="6000" b="1" spc="168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giá trị gia tăng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86308" y="0"/>
          <a:ext cx="12701692" cy="5871033"/>
        </p:xfrm>
        <a:graphic>
          <a:graphicData uri="http://schemas.openxmlformats.org/drawingml/2006/table">
            <a:tbl>
              <a:tblPr/>
              <a:tblGrid>
                <a:gridCol w="4926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5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6618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Bước/Tác vụ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Người thực hiện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Phân loại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462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20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758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5705676" y="2082024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Đánh giá kết quả Hoạt động ngoại khoá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50977" y="2348724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76523" y="3386093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Tiếp nhận đơn cộng điểm ngoại khoá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27076" y="3386093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Phòng cộng tác sinh viên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50977" y="3648075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05676" y="4691018"/>
            <a:ext cx="466512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Cập nhật điểm ngoại khoá theo quy định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827076" y="4650615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Hệ thống cộng điểm ngoại khoá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350977" y="4917315"/>
            <a:ext cx="127919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BVA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57479" y="2119268"/>
            <a:ext cx="480682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Phòng cộng tác sinh viên</a:t>
            </a:r>
          </a:p>
        </p:txBody>
      </p:sp>
    </p:spTree>
  </p:cSld>
  <p:clrMapOvr>
    <a:masterClrMapping/>
  </p:clrMapOvr>
  <p:transition spd="slow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641" y="5851983"/>
            <a:ext cx="6380685" cy="2962695"/>
            <a:chOff x="0" y="0"/>
            <a:chExt cx="812800" cy="377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77401"/>
            </a:xfrm>
            <a:custGeom>
              <a:avLst/>
              <a:gdLst/>
              <a:ahLst/>
              <a:cxnLst/>
              <a:rect l="l" t="t" r="r" b="b"/>
              <a:pathLst>
                <a:path w="812800" h="377401">
                  <a:moveTo>
                    <a:pt x="0" y="0"/>
                  </a:moveTo>
                  <a:lnTo>
                    <a:pt x="812800" y="0"/>
                  </a:lnTo>
                  <a:lnTo>
                    <a:pt x="812800" y="377401"/>
                  </a:lnTo>
                  <a:lnTo>
                    <a:pt x="0" y="3774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15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900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ĐỊNH TÍNH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900" y="6542546"/>
            <a:ext cx="5383408" cy="17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0"/>
              </a:lnSpc>
            </a:pPr>
            <a:r>
              <a:rPr lang="en-US" sz="6000" b="1" spc="168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lãng phí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40739"/>
              </p:ext>
            </p:extLst>
          </p:nvPr>
        </p:nvGraphicFramePr>
        <p:xfrm>
          <a:off x="5586308" y="0"/>
          <a:ext cx="12701692" cy="10287000"/>
        </p:xfrm>
        <a:graphic>
          <a:graphicData uri="http://schemas.openxmlformats.org/drawingml/2006/table">
            <a:tbl>
              <a:tblPr/>
              <a:tblGrid>
                <a:gridCol w="4164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2733"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 dirty="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Loại </a:t>
                      </a:r>
                      <a:r>
                        <a:rPr lang="en-US" sz="5000" b="1" dirty="0" err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lãng</a:t>
                      </a:r>
                      <a:r>
                        <a:rPr lang="en-US" sz="5000" b="1" dirty="0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 phí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Mô tả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176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5437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65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6039434" y="3495710"/>
            <a:ext cx="3331127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90"/>
              </a:lnSpc>
            </a:pP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phí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vận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chuyển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43511" y="3495710"/>
            <a:ext cx="7863488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3390"/>
              </a:lnSpc>
            </a:pP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Việc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phải nộp hồ sơ bản giấy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cho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Phòng Công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có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gây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phí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việc di chuyển.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50896" y="5768163"/>
            <a:ext cx="3108201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90"/>
              </a:lnSpc>
            </a:pP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phí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thao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tác</a:t>
            </a:r>
            <a:endParaRPr lang="en-US" sz="3000" spc="84" dirty="0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67311" y="5753100"/>
            <a:ext cx="8015888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3390"/>
              </a:lnSpc>
            </a:pP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Khi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phải chuẩn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bị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hồ sơ, bao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gồm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cả biểu mẫu 2B, bản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gốc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và bản photo có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phát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thao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cần thiết như tìm kiếm, in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ấn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, sắp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xếp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giấy tờ.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2862" y="8613534"/>
            <a:ext cx="4144268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90"/>
              </a:lnSpc>
            </a:pP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phí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tồn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kho</a:t>
            </a:r>
            <a:endParaRPr lang="en-US" sz="3000" spc="84" dirty="0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67311" y="8613534"/>
            <a:ext cx="8015888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just">
              <a:lnSpc>
                <a:spcPts val="3390"/>
              </a:lnSpc>
            </a:pP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hồ sơ bản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cứng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lưu trữ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sau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khi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cộng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điểm có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gây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phí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lưu trữ.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641" y="5851983"/>
            <a:ext cx="6380685" cy="2962695"/>
            <a:chOff x="0" y="0"/>
            <a:chExt cx="812800" cy="3774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377401"/>
            </a:xfrm>
            <a:custGeom>
              <a:avLst/>
              <a:gdLst/>
              <a:ahLst/>
              <a:cxnLst/>
              <a:rect l="l" t="t" r="r" b="b"/>
              <a:pathLst>
                <a:path w="812800" h="377401">
                  <a:moveTo>
                    <a:pt x="0" y="0"/>
                  </a:moveTo>
                  <a:lnTo>
                    <a:pt x="812800" y="0"/>
                  </a:lnTo>
                  <a:lnTo>
                    <a:pt x="812800" y="377401"/>
                  </a:lnTo>
                  <a:lnTo>
                    <a:pt x="0" y="3774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15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900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ĐỊNH TÍNH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900" y="6542546"/>
            <a:ext cx="5383408" cy="17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0"/>
              </a:lnSpc>
            </a:pPr>
            <a:r>
              <a:rPr lang="en-US" sz="6000" b="1" spc="168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lãng phí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96039"/>
              </p:ext>
            </p:extLst>
          </p:nvPr>
        </p:nvGraphicFramePr>
        <p:xfrm>
          <a:off x="5586308" y="0"/>
          <a:ext cx="12701692" cy="10871283"/>
        </p:xfrm>
        <a:graphic>
          <a:graphicData uri="http://schemas.openxmlformats.org/drawingml/2006/table">
            <a:tbl>
              <a:tblPr/>
              <a:tblGrid>
                <a:gridCol w="4164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3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13619"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Loại lãng phí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Mô tả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281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2383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10038804" y="2597660"/>
            <a:ext cx="7902125" cy="3488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phải đợi Phòng Công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đánh giá và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cập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nhật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điểm ngoại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390"/>
              </a:lnSpc>
            </a:pPr>
            <a:endParaRPr lang="en-US" sz="3000" spc="84" dirty="0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90"/>
              </a:lnSpc>
            </a:pP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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Ảnh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hưởng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đến quá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trình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tích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lũy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và công nhận điểm ngoại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của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1" indent="0" algn="l">
              <a:lnSpc>
                <a:spcPts val="3390"/>
              </a:lnSpc>
            </a:pPr>
            <a:endParaRPr lang="en-US" sz="3000" spc="84" dirty="0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022202" y="6748628"/>
            <a:ext cx="7900352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lỗi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sai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hồ sơ nộp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hoặc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thông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tin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có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gây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ra sự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trì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hoãn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yêu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cầu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sửa đổi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hoặc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nộp lại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52183" y="3274124"/>
            <a:ext cx="3331127" cy="1380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3199" spc="89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 phí chờ đợi </a:t>
            </a:r>
          </a:p>
          <a:p>
            <a:pPr marL="0" lvl="1" indent="0" algn="ctr">
              <a:lnSpc>
                <a:spcPts val="3615"/>
              </a:lnSpc>
            </a:pPr>
            <a:endParaRPr lang="en-US" sz="3199" spc="89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263646" y="7083348"/>
            <a:ext cx="3108201" cy="89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502"/>
              </a:lnSpc>
            </a:pPr>
            <a:r>
              <a:rPr lang="en-US" sz="3099" spc="86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 phí do sai hỏng </a:t>
            </a: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017514"/>
              </p:ext>
            </p:extLst>
          </p:nvPr>
        </p:nvGraphicFramePr>
        <p:xfrm>
          <a:off x="5587431" y="0"/>
          <a:ext cx="12650323" cy="10330755"/>
        </p:xfrm>
        <a:graphic>
          <a:graphicData uri="http://schemas.openxmlformats.org/drawingml/2006/table">
            <a:tbl>
              <a:tblPr/>
              <a:tblGrid>
                <a:gridCol w="4147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2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8285"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Loại lãng phí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7000"/>
                        </a:lnSpc>
                        <a:defRPr/>
                      </a:pPr>
                      <a:r>
                        <a:rPr lang="en-US" sz="50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Mô tả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660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7398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4712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04522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6223596" y="4053520"/>
            <a:ext cx="3108201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 phí do gia công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97092" y="2247900"/>
            <a:ext cx="7902125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thông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tin tham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của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nhiều lần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bởi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cả đơn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vị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tổ chức và Phòng Công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có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là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thừa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. Nếu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đăng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ký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và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xác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nhận tham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kết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chặt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chẽ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và tự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động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thao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tác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lặp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lại này có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tối giản.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09248" y="5641481"/>
            <a:ext cx="3108201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90"/>
              </a:lnSpc>
            </a:pP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phí do sản xuất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thừa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97092" y="5545268"/>
            <a:ext cx="7900352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Việc chuẩn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bị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giấy tờ và tài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liệu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bản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cứng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cho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nhiều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có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xem như một dạng sản xuất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thừa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679327" y="0"/>
            <a:ext cx="6251518" cy="10287000"/>
            <a:chOff x="0" y="0"/>
            <a:chExt cx="1646490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571757" y="5851983"/>
            <a:ext cx="6158065" cy="2962695"/>
            <a:chOff x="0" y="0"/>
            <a:chExt cx="784442" cy="3774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84442" cy="377401"/>
            </a:xfrm>
            <a:custGeom>
              <a:avLst/>
              <a:gdLst/>
              <a:ahLst/>
              <a:cxnLst/>
              <a:rect l="l" t="t" r="r" b="b"/>
              <a:pathLst>
                <a:path w="784442" h="377401">
                  <a:moveTo>
                    <a:pt x="0" y="0"/>
                  </a:moveTo>
                  <a:lnTo>
                    <a:pt x="784442" y="0"/>
                  </a:lnTo>
                  <a:lnTo>
                    <a:pt x="784442" y="377401"/>
                  </a:lnTo>
                  <a:lnTo>
                    <a:pt x="0" y="37740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84442" cy="4155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8783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ĐỊNH TÍNH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783" y="6542546"/>
            <a:ext cx="5383408" cy="17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0"/>
              </a:lnSpc>
            </a:pPr>
            <a:r>
              <a:rPr lang="en-US" sz="6000" b="1" spc="168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lãng phí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B63D7422-76A6-4641-96D6-E793851BF4D9}"/>
              </a:ext>
            </a:extLst>
          </p:cNvPr>
          <p:cNvSpPr txBox="1"/>
          <p:nvPr/>
        </p:nvSpPr>
        <p:spPr>
          <a:xfrm>
            <a:off x="5986322" y="7509013"/>
            <a:ext cx="3331127" cy="128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90"/>
              </a:lnSpc>
            </a:pP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Lãng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phí do để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nguồn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lực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nhàn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rỗi</a:t>
            </a:r>
            <a:endParaRPr lang="en-US" sz="3000" spc="84" dirty="0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EDEF2A3F-5D88-4167-A720-CDB96121E001}"/>
              </a:ext>
            </a:extLst>
          </p:cNvPr>
          <p:cNvSpPr txBox="1"/>
          <p:nvPr/>
        </p:nvSpPr>
        <p:spPr>
          <a:xfrm>
            <a:off x="10058400" y="7340950"/>
            <a:ext cx="7902125" cy="224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02"/>
              </a:lnSpc>
            </a:pP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Yêu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cầu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sự tham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của nhiều bên (Đơn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vị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tổ chức, sinh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, Phòng Công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tác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sinh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) với nhiều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bước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có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bị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bỏ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qua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hoặc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tự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động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hóa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để tối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ưu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hóa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spc="86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nguồn</a:t>
            </a:r>
            <a:r>
              <a:rPr lang="en-US" sz="3099" spc="86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lực.</a:t>
            </a: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719794"/>
            <a:ext cx="5586308" cy="3049510"/>
            <a:chOff x="0" y="0"/>
            <a:chExt cx="711609" cy="3884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609" cy="388460"/>
            </a:xfrm>
            <a:custGeom>
              <a:avLst/>
              <a:gdLst/>
              <a:ahLst/>
              <a:cxnLst/>
              <a:rect l="l" t="t" r="r" b="b"/>
              <a:pathLst>
                <a:path w="711609" h="388460">
                  <a:moveTo>
                    <a:pt x="0" y="0"/>
                  </a:moveTo>
                  <a:lnTo>
                    <a:pt x="711609" y="0"/>
                  </a:lnTo>
                  <a:lnTo>
                    <a:pt x="711609" y="388460"/>
                  </a:lnTo>
                  <a:lnTo>
                    <a:pt x="0" y="3884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11609" cy="426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900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ĐỊNH TÍNH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6145" y="6131394"/>
            <a:ext cx="3694018" cy="211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539"/>
              </a:lnSpc>
            </a:pPr>
            <a:r>
              <a:rPr lang="en-US" sz="6099" b="1" spc="170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Nhật ký vấn đề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73879" y="280863"/>
          <a:ext cx="17540243" cy="9684576"/>
        </p:xfrm>
        <a:graphic>
          <a:graphicData uri="http://schemas.openxmlformats.org/drawingml/2006/table">
            <a:tbl>
              <a:tblPr/>
              <a:tblGrid>
                <a:gridCol w="23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2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49959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Explanation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Data/ Hypotheses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Qualitative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Qualitative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3439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1178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73879" y="2420279"/>
            <a:ext cx="2272277" cy="214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Thông báo hoạt động ngoại khóa không rõ ràng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35616" y="2420279"/>
            <a:ext cx="3944105" cy="25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Thông báo chưa rõ ràng hoặc không đến được toàn bộ sinh viên, dẫn đến nhiều sinh viên bỏ lỡ cơ hội tham gia.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87016" y="2433614"/>
            <a:ext cx="3313968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b="1" spc="8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20%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không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nhận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thông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báo qua email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hoặc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cổng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thông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tin trường.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16711" y="2433614"/>
            <a:ext cx="2885770" cy="128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Mất cơ hội đạt chuẩn đầu ra ngoại khóa.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2918" y="5768945"/>
            <a:ext cx="1814197" cy="214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Đăng ký tham gia hoạt động xảy ra lỗi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35616" y="5768945"/>
            <a:ext cx="3724550" cy="385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Sinh viên gặp khó khăn khi đăng ký tham gia (Lỗi trong form đăng ký, Không gửi thông tin đăng ký được, thông tin đăng ký không đầy đủ).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87016" y="5891039"/>
            <a:ext cx="3313968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b="1" spc="8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10%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200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/hoạt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động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gặp lỗi khi đăng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ký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16711" y="5891039"/>
            <a:ext cx="2885770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Sinh viên cảm thấy bức xúc, giảm sự tham gia.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07306" y="2433614"/>
            <a:ext cx="2885770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b="1" spc="8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Giảm 20% 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điểm trung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bình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ngoại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cho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87728" y="5891818"/>
            <a:ext cx="2797354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200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* 10% = </a:t>
            </a:r>
            <a:r>
              <a:rPr lang="en-US" sz="3000" b="1" spc="8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20 sinh </a:t>
            </a:r>
            <a:r>
              <a:rPr lang="en-US" sz="3000" b="1" spc="84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b="1" spc="8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mất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cơ hội tham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73879" y="280863"/>
          <a:ext cx="17540243" cy="9684575"/>
        </p:xfrm>
        <a:graphic>
          <a:graphicData uri="http://schemas.openxmlformats.org/drawingml/2006/table">
            <a:tbl>
              <a:tblPr/>
              <a:tblGrid>
                <a:gridCol w="23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12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762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49959"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Explanation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Data/ Hypotheses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Qualitative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1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Qualitative Impact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A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1985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2631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373879" y="2420279"/>
            <a:ext cx="2272277" cy="128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Xác minh tham gia sai sót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94533" y="2420279"/>
            <a:ext cx="3944105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Sinh viên ký tên, nhưng thiếu kiểm soát hoặc sai sót trong ghi nhận.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87016" y="2420279"/>
            <a:ext cx="3313968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b="1" spc="8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5%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danh sách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2000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1 năm)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ký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sai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sót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do lỗi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thủ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công, thiếu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kiểm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tra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chéo.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80858" y="2433614"/>
            <a:ext cx="2885770" cy="128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Sai lệch kết quả đánh giá ngoại khóa.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2918" y="5983258"/>
            <a:ext cx="1814197" cy="25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Quên/ Nộp thiếu hồ sơ ngoại khóa.</a:t>
            </a:r>
          </a:p>
          <a:p>
            <a:pPr marL="0" lvl="1" indent="0" algn="l">
              <a:lnSpc>
                <a:spcPts val="3390"/>
              </a:lnSpc>
            </a:pPr>
            <a:endParaRPr lang="en-US" sz="3000" spc="84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89791" y="5983258"/>
            <a:ext cx="3724550" cy="2998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Sinh viên quên hoặc nộp thiếu giấy tờ minh chứng, đặc biệt với hoạt động ngoại khóa bên ngoài.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90616" y="5983258"/>
            <a:ext cx="3313968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b="1" spc="8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10% 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1000 sinh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1 năm) nộp thiếu giấy tờ,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mất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thêm thời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sửa đổi hồ sơ.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80858" y="5983258"/>
            <a:ext cx="2885770" cy="171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Tăng công việc cho phòng công tác sinh viên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07306" y="2420279"/>
            <a:ext cx="2885770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2000 * 5% * 2 giờ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xử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lỗi * 35.000 VND/giờ = </a:t>
            </a:r>
            <a:r>
              <a:rPr lang="en-US" sz="3000" spc="8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7.000.000 VND/năm.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07306" y="5983258"/>
            <a:ext cx="2885770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90"/>
              </a:lnSpc>
            </a:pP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Thời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gian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xử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spc="84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bổ</a:t>
            </a:r>
            <a:r>
              <a:rPr lang="en-US" sz="3000" spc="84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sung 2 giờ * 35.000 VND/giờ * 1000 * 10% = </a:t>
            </a:r>
            <a:r>
              <a:rPr lang="en-US" sz="3000" b="1" spc="84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  <a:ea typeface="Montserrat"/>
                <a:cs typeface="Montserrat"/>
                <a:sym typeface="Montserrat"/>
              </a:rPr>
              <a:t>7.000.000 VND/năm.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641" y="5851983"/>
            <a:ext cx="6380685" cy="3190342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900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NGUYÊN NHÂN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745" y="6610860"/>
            <a:ext cx="4847607" cy="17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0"/>
              </a:lnSpc>
            </a:pPr>
            <a:r>
              <a:rPr lang="en-US" sz="6000" b="1" spc="168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Sơ đồ xương cá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9266" y="-69506"/>
            <a:ext cx="18790832" cy="10569843"/>
          </a:xfrm>
          <a:custGeom>
            <a:avLst/>
            <a:gdLst/>
            <a:ahLst/>
            <a:cxnLst/>
            <a:rect l="l" t="t" r="r" b="b"/>
            <a:pathLst>
              <a:path w="18790832" h="10569843">
                <a:moveTo>
                  <a:pt x="0" y="0"/>
                </a:moveTo>
                <a:lnTo>
                  <a:pt x="18790832" y="0"/>
                </a:lnTo>
                <a:lnTo>
                  <a:pt x="18790832" y="10569843"/>
                </a:lnTo>
                <a:lnTo>
                  <a:pt x="0" y="105698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t="-896" r="-44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9853" y="277884"/>
            <a:ext cx="1359634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12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SƠ ĐỒ XƯƠNG CÁ</a:t>
            </a:r>
          </a:p>
        </p:txBody>
      </p:sp>
    </p:spTree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641" y="5851983"/>
            <a:ext cx="6380685" cy="3190342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900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NGUYÊN NHÂN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745" y="6610860"/>
            <a:ext cx="4847607" cy="172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0"/>
              </a:lnSpc>
            </a:pPr>
            <a:r>
              <a:rPr lang="en-US" sz="6000" b="1" spc="168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Sơ đồ 5 WHY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8775" y="7109187"/>
            <a:ext cx="17389225" cy="3177813"/>
            <a:chOff x="0" y="0"/>
            <a:chExt cx="13739635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39634" cy="2510865"/>
            </a:xfrm>
            <a:custGeom>
              <a:avLst/>
              <a:gdLst/>
              <a:ahLst/>
              <a:cxnLst/>
              <a:rect l="l" t="t" r="r" b="b"/>
              <a:pathLst>
                <a:path w="13739634" h="2510865">
                  <a:moveTo>
                    <a:pt x="0" y="0"/>
                  </a:moveTo>
                  <a:lnTo>
                    <a:pt x="13739634" y="0"/>
                  </a:lnTo>
                  <a:lnTo>
                    <a:pt x="13739634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739635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8110" y="0"/>
            <a:ext cx="1694792" cy="10287000"/>
            <a:chOff x="0" y="0"/>
            <a:chExt cx="4463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1588074"/>
            <a:chOff x="0" y="0"/>
            <a:chExt cx="812800" cy="12547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54775"/>
            </a:xfrm>
            <a:custGeom>
              <a:avLst/>
              <a:gdLst/>
              <a:ahLst/>
              <a:cxnLst/>
              <a:rect l="l" t="t" r="r" b="b"/>
              <a:pathLst>
                <a:path w="812800" h="1254775">
                  <a:moveTo>
                    <a:pt x="0" y="0"/>
                  </a:moveTo>
                  <a:lnTo>
                    <a:pt x="812800" y="0"/>
                  </a:lnTo>
                  <a:lnTo>
                    <a:pt x="812800" y="1254775"/>
                  </a:lnTo>
                  <a:lnTo>
                    <a:pt x="0" y="125477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292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55125" y="186511"/>
            <a:ext cx="6287592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>
                <a:solidFill>
                  <a:srgbClr val="0C4F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42717" y="2391429"/>
            <a:ext cx="969409" cy="96940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06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011231" y="1028700"/>
            <a:ext cx="1652841" cy="165284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04AAD">
                <a:alpha val="2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814124" y="816351"/>
            <a:ext cx="771724" cy="77172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4AAD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94013" y="2391429"/>
            <a:ext cx="969409" cy="96940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94013" y="3979854"/>
            <a:ext cx="969409" cy="969409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94013" y="5698423"/>
            <a:ext cx="969409" cy="96940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94013" y="7156921"/>
            <a:ext cx="969409" cy="969409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04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682544" y="8745455"/>
            <a:ext cx="969409" cy="969409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05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099992" y="2138209"/>
            <a:ext cx="5436879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Tổng quan về quy trình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099992" y="3731541"/>
            <a:ext cx="6414120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Kiến trúc của doanh nghiệp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55125" y="5814828"/>
            <a:ext cx="543687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Quy trình phân tích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99992" y="7288058"/>
            <a:ext cx="543687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chỉ tiêu đo lường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099992" y="8861859"/>
            <a:ext cx="604400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điểm cần cải tiến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750276" y="2483249"/>
            <a:ext cx="483557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Lực &amp; Kháng Lực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9342717" y="3979854"/>
            <a:ext cx="969409" cy="969409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07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342717" y="5515344"/>
            <a:ext cx="969409" cy="969409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08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342717" y="7109187"/>
            <a:ext cx="969409" cy="969409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09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0750276" y="3731541"/>
            <a:ext cx="4944391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Dự kiến chi phí &amp; Kết quả cải tiến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0806806" y="5279323"/>
            <a:ext cx="6351947" cy="137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Mô phỏng quy trình BPMN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806806" y="7225591"/>
            <a:ext cx="550218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Kết luận &amp; Đánh giá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7395" y="389792"/>
            <a:ext cx="15293211" cy="9507416"/>
            <a:chOff x="0" y="0"/>
            <a:chExt cx="20390948" cy="12676554"/>
          </a:xfrm>
        </p:grpSpPr>
        <p:sp>
          <p:nvSpPr>
            <p:cNvPr id="3" name="Freeform 3"/>
            <p:cNvSpPr/>
            <p:nvPr/>
          </p:nvSpPr>
          <p:spPr>
            <a:xfrm>
              <a:off x="6389721" y="0"/>
              <a:ext cx="8582129" cy="1501873"/>
            </a:xfrm>
            <a:custGeom>
              <a:avLst/>
              <a:gdLst/>
              <a:ahLst/>
              <a:cxnLst/>
              <a:rect l="l" t="t" r="r" b="b"/>
              <a:pathLst>
                <a:path w="8582129" h="1501873">
                  <a:moveTo>
                    <a:pt x="0" y="0"/>
                  </a:moveTo>
                  <a:lnTo>
                    <a:pt x="8582129" y="0"/>
                  </a:lnTo>
                  <a:lnTo>
                    <a:pt x="8582129" y="1501873"/>
                  </a:lnTo>
                  <a:lnTo>
                    <a:pt x="0" y="1501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2625066"/>
              <a:ext cx="9676231" cy="1693340"/>
            </a:xfrm>
            <a:custGeom>
              <a:avLst/>
              <a:gdLst/>
              <a:ahLst/>
              <a:cxnLst/>
              <a:rect l="l" t="t" r="r" b="b"/>
              <a:pathLst>
                <a:path w="9676231" h="1693340">
                  <a:moveTo>
                    <a:pt x="0" y="0"/>
                  </a:moveTo>
                  <a:lnTo>
                    <a:pt x="9676231" y="0"/>
                  </a:lnTo>
                  <a:lnTo>
                    <a:pt x="9676231" y="1693340"/>
                  </a:lnTo>
                  <a:lnTo>
                    <a:pt x="0" y="1693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871319" y="2625066"/>
              <a:ext cx="8519629" cy="1490935"/>
            </a:xfrm>
            <a:custGeom>
              <a:avLst/>
              <a:gdLst/>
              <a:ahLst/>
              <a:cxnLst/>
              <a:rect l="l" t="t" r="r" b="b"/>
              <a:pathLst>
                <a:path w="8519629" h="1490935">
                  <a:moveTo>
                    <a:pt x="0" y="0"/>
                  </a:moveTo>
                  <a:lnTo>
                    <a:pt x="8519629" y="0"/>
                  </a:lnTo>
                  <a:lnTo>
                    <a:pt x="8519629" y="1490935"/>
                  </a:lnTo>
                  <a:lnTo>
                    <a:pt x="0" y="149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292177" y="10801479"/>
              <a:ext cx="10714717" cy="1875075"/>
            </a:xfrm>
            <a:custGeom>
              <a:avLst/>
              <a:gdLst/>
              <a:ahLst/>
              <a:cxnLst/>
              <a:rect l="l" t="t" r="r" b="b"/>
              <a:pathLst>
                <a:path w="10714717" h="1875075">
                  <a:moveTo>
                    <a:pt x="0" y="0"/>
                  </a:moveTo>
                  <a:lnTo>
                    <a:pt x="10714717" y="0"/>
                  </a:lnTo>
                  <a:lnTo>
                    <a:pt x="10714717" y="1875075"/>
                  </a:lnTo>
                  <a:lnTo>
                    <a:pt x="0" y="1875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389721" y="8102921"/>
              <a:ext cx="8519629" cy="1490935"/>
            </a:xfrm>
            <a:custGeom>
              <a:avLst/>
              <a:gdLst/>
              <a:ahLst/>
              <a:cxnLst/>
              <a:rect l="l" t="t" r="r" b="b"/>
              <a:pathLst>
                <a:path w="8519629" h="1490935">
                  <a:moveTo>
                    <a:pt x="0" y="0"/>
                  </a:moveTo>
                  <a:lnTo>
                    <a:pt x="8519629" y="0"/>
                  </a:lnTo>
                  <a:lnTo>
                    <a:pt x="8519629" y="1490935"/>
                  </a:lnTo>
                  <a:lnTo>
                    <a:pt x="0" y="149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389721" y="5239194"/>
              <a:ext cx="8519629" cy="1490935"/>
            </a:xfrm>
            <a:custGeom>
              <a:avLst/>
              <a:gdLst/>
              <a:ahLst/>
              <a:cxnLst/>
              <a:rect l="l" t="t" r="r" b="b"/>
              <a:pathLst>
                <a:path w="8519629" h="1490935">
                  <a:moveTo>
                    <a:pt x="0" y="0"/>
                  </a:moveTo>
                  <a:lnTo>
                    <a:pt x="8519629" y="0"/>
                  </a:lnTo>
                  <a:lnTo>
                    <a:pt x="8519629" y="1490935"/>
                  </a:lnTo>
                  <a:lnTo>
                    <a:pt x="0" y="149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AutoShape 9"/>
            <p:cNvSpPr/>
            <p:nvPr/>
          </p:nvSpPr>
          <p:spPr>
            <a:xfrm flipV="1">
              <a:off x="4838115" y="1501873"/>
              <a:ext cx="5842671" cy="1123193"/>
            </a:xfrm>
            <a:prstGeom prst="line">
              <a:avLst/>
            </a:prstGeom>
            <a:ln w="8498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AutoShape 10"/>
            <p:cNvSpPr/>
            <p:nvPr/>
          </p:nvSpPr>
          <p:spPr>
            <a:xfrm>
              <a:off x="10661497" y="1497153"/>
              <a:ext cx="5469636" cy="1127913"/>
            </a:xfrm>
            <a:prstGeom prst="line">
              <a:avLst/>
            </a:prstGeom>
            <a:ln w="8498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4838115" y="4318406"/>
              <a:ext cx="5811420" cy="920788"/>
            </a:xfrm>
            <a:prstGeom prst="line">
              <a:avLst/>
            </a:prstGeom>
            <a:ln w="8498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 flipV="1">
              <a:off x="10649536" y="4116001"/>
              <a:ext cx="5481598" cy="1123193"/>
            </a:xfrm>
            <a:prstGeom prst="line">
              <a:avLst/>
            </a:prstGeom>
            <a:ln w="8498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10649536" y="6730129"/>
              <a:ext cx="0" cy="1372792"/>
            </a:xfrm>
            <a:prstGeom prst="line">
              <a:avLst/>
            </a:prstGeom>
            <a:ln w="8498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AutoShape 14"/>
            <p:cNvSpPr/>
            <p:nvPr/>
          </p:nvSpPr>
          <p:spPr>
            <a:xfrm>
              <a:off x="10649536" y="9593856"/>
              <a:ext cx="0" cy="1207623"/>
            </a:xfrm>
            <a:prstGeom prst="line">
              <a:avLst/>
            </a:prstGeom>
            <a:ln w="84989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6660084" y="149956"/>
              <a:ext cx="7978904" cy="1165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68"/>
                </a:lnSpc>
                <a:spcBef>
                  <a:spcPct val="0"/>
                </a:spcBef>
              </a:pPr>
              <a:r>
                <a:rPr lang="en-US" sz="262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Thời gian xử lý chậm,  dễ xảy ra sai sót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2400" y="2922022"/>
              <a:ext cx="9500495" cy="105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29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Thực hiện đăng ký, lập danh sách, nộp hồ sơ,... một cách thủ công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168718" y="2820937"/>
              <a:ext cx="8222230" cy="105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29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Giới hạn thời gian nộp hồ sơ, số lượng sinh viên đông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832697" y="5705464"/>
              <a:ext cx="7758678" cy="510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29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Thiếu tự động hóa trong quy trình quản lý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452222" y="8569191"/>
              <a:ext cx="8519629" cy="510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29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Thiếu đầu tư vào công nghệ và phần mềm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590200" y="11189421"/>
              <a:ext cx="10202073" cy="1051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0"/>
                </a:lnSpc>
                <a:spcBef>
                  <a:spcPct val="0"/>
                </a:spcBef>
              </a:pPr>
              <a:r>
                <a:rPr lang="en-US" sz="229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Chưa nhận thức được tầm quan trọng cũng như lợi ích lâu dài của việc tự động hóa trong quy trình quản lý 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57641" y="5851983"/>
            <a:ext cx="6380685" cy="3190342"/>
            <a:chOff x="0" y="0"/>
            <a:chExt cx="81280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2900" y="557530"/>
            <a:ext cx="5383408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NGUYÊN NHÂN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745" y="6610860"/>
            <a:ext cx="4847607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780"/>
              </a:lnSpc>
            </a:pPr>
            <a:r>
              <a:rPr lang="en-US" sz="6000" b="1" spc="168" dirty="0">
                <a:solidFill>
                  <a:srgbClr val="0A014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Biểu đồ Pareto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17361-7BC6-4E37-AA9A-AB2C0810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539" y="5412501"/>
            <a:ext cx="8149253" cy="4760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32FDDC-88D0-48B2-A72B-EF981CBA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04350"/>
            <a:ext cx="9024733" cy="509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0678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9670" y="8275981"/>
            <a:ext cx="3744615" cy="37446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4AAD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65210" y="0"/>
            <a:ext cx="6251518" cy="10287000"/>
            <a:chOff x="0" y="0"/>
            <a:chExt cx="1646490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46490" cy="2709333"/>
            </a:xfrm>
            <a:custGeom>
              <a:avLst/>
              <a:gdLst/>
              <a:ahLst/>
              <a:cxnLst/>
              <a:rect l="l" t="t" r="r" b="b"/>
              <a:pathLst>
                <a:path w="1646490" h="2709333">
                  <a:moveTo>
                    <a:pt x="0" y="0"/>
                  </a:moveTo>
                  <a:lnTo>
                    <a:pt x="1646490" y="0"/>
                  </a:lnTo>
                  <a:lnTo>
                    <a:pt x="164649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4649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70184" y="5143500"/>
            <a:ext cx="3639872" cy="3639872"/>
          </a:xfrm>
          <a:custGeom>
            <a:avLst/>
            <a:gdLst/>
            <a:ahLst/>
            <a:cxnLst/>
            <a:rect l="l" t="t" r="r" b="b"/>
            <a:pathLst>
              <a:path w="3639872" h="3639872">
                <a:moveTo>
                  <a:pt x="0" y="0"/>
                </a:moveTo>
                <a:lnTo>
                  <a:pt x="3639872" y="0"/>
                </a:lnTo>
                <a:lnTo>
                  <a:pt x="3639872" y="3639872"/>
                </a:lnTo>
                <a:lnTo>
                  <a:pt x="0" y="3639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46844" y="670741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8"/>
                </a:lnTo>
                <a:lnTo>
                  <a:pt x="0" y="71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02900" y="880481"/>
            <a:ext cx="5174439" cy="344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40"/>
              </a:lnSpc>
            </a:pPr>
            <a:r>
              <a:rPr lang="en-US" sz="8000" b="1" spc="2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ĐỀ XUẤT CÁC GIẢI PHÁP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403386" y="536892"/>
            <a:ext cx="10208087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955"/>
              </a:lnSpc>
            </a:pPr>
            <a:r>
              <a:rPr lang="en-US" sz="3500" spc="98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Tự động hóa thông báo đăng ký tham gia ngoại khóa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403386" y="2329234"/>
            <a:ext cx="9055090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55"/>
              </a:lnSpc>
            </a:pP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Xác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nhận và lưu trữ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thông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tin đăng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ký</a:t>
            </a:r>
            <a:endParaRPr lang="en-US" sz="3500" spc="98" dirty="0">
              <a:solidFill>
                <a:srgbClr val="0A0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03386" y="3873827"/>
            <a:ext cx="10028449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55"/>
              </a:lnSpc>
            </a:pP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Quản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lý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tham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gia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ngoại </a:t>
            </a:r>
            <a:r>
              <a:rPr lang="en-US" sz="3500" spc="98" dirty="0" err="1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khóa</a:t>
            </a:r>
            <a:r>
              <a:rPr lang="en-US" sz="3500" spc="98" dirty="0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 bằng mã QR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03386" y="5329663"/>
            <a:ext cx="9855914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5"/>
              </a:lnSpc>
            </a:pPr>
            <a:r>
              <a:rPr lang="en-US" sz="3500" spc="98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Tự động cộng điểm ngoại khóa theo quy định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03386" y="6865454"/>
            <a:ext cx="1028407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955"/>
              </a:lnSpc>
            </a:pPr>
            <a:r>
              <a:rPr lang="en-US" sz="3500" spc="98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Yêu cầu minh chứng và kiểm tra tính hợp lệ qua hệ thống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87566" y="8733898"/>
            <a:ext cx="8644242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55"/>
              </a:lnSpc>
            </a:pPr>
            <a:r>
              <a:rPr lang="en-US" sz="3500" spc="98">
                <a:solidFill>
                  <a:srgbClr val="0A0147"/>
                </a:solidFill>
                <a:latin typeface="Montserrat"/>
                <a:ea typeface="Montserrat"/>
                <a:cs typeface="Montserrat"/>
                <a:sym typeface="Montserrat"/>
              </a:rPr>
              <a:t>Thông báo cập nhật điểm tự động</a:t>
            </a:r>
          </a:p>
        </p:txBody>
      </p:sp>
      <p:sp>
        <p:nvSpPr>
          <p:cNvPr id="17" name="Freeform 17"/>
          <p:cNvSpPr/>
          <p:nvPr/>
        </p:nvSpPr>
        <p:spPr>
          <a:xfrm>
            <a:off x="6146844" y="2215432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8"/>
                </a:lnTo>
                <a:lnTo>
                  <a:pt x="0" y="71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146844" y="3760025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9"/>
                </a:lnTo>
                <a:lnTo>
                  <a:pt x="0" y="715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6146844" y="5378509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9"/>
                </a:lnTo>
                <a:lnTo>
                  <a:pt x="0" y="715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146844" y="6999303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8"/>
                </a:lnTo>
                <a:lnTo>
                  <a:pt x="0" y="71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146844" y="8620096"/>
            <a:ext cx="882859" cy="715919"/>
          </a:xfrm>
          <a:custGeom>
            <a:avLst/>
            <a:gdLst/>
            <a:ahLst/>
            <a:cxnLst/>
            <a:rect l="l" t="t" r="r" b="b"/>
            <a:pathLst>
              <a:path w="882859" h="715919">
                <a:moveTo>
                  <a:pt x="0" y="0"/>
                </a:moveTo>
                <a:lnTo>
                  <a:pt x="882859" y="0"/>
                </a:lnTo>
                <a:lnTo>
                  <a:pt x="882859" y="715919"/>
                </a:lnTo>
                <a:lnTo>
                  <a:pt x="0" y="715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4231554" y="3040356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6018094" y="1028700"/>
            <a:ext cx="18092203" cy="8156629"/>
            <a:chOff x="0" y="0"/>
            <a:chExt cx="154934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9341" cy="698500"/>
            </a:xfrm>
            <a:custGeom>
              <a:avLst/>
              <a:gdLst/>
              <a:ahLst/>
              <a:cxnLst/>
              <a:rect l="l" t="t" r="r" b="b"/>
              <a:pathLst>
                <a:path w="1549341" h="698500">
                  <a:moveTo>
                    <a:pt x="1549341" y="349250"/>
                  </a:moveTo>
                  <a:lnTo>
                    <a:pt x="1346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6141" y="0"/>
                  </a:lnTo>
                  <a:lnTo>
                    <a:pt x="154934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292562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1320741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95842" y="2452636"/>
            <a:ext cx="9230339" cy="469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LỰC </a:t>
            </a:r>
          </a:p>
          <a:p>
            <a:pPr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</a:t>
            </a:r>
          </a:p>
          <a:p>
            <a:pPr marL="0" lvl="1" indent="0"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KHÁNG LỰC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847396" y="0"/>
            <a:ext cx="1694792" cy="10287000"/>
            <a:chOff x="0" y="0"/>
            <a:chExt cx="446365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52"/>
            <a:ext cx="4451816" cy="10287000"/>
            <a:chOff x="0" y="0"/>
            <a:chExt cx="117249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2495" cy="2709333"/>
            </a:xfrm>
            <a:custGeom>
              <a:avLst/>
              <a:gdLst/>
              <a:ahLst/>
              <a:cxnLst/>
              <a:rect l="l" t="t" r="r" b="b"/>
              <a:pathLst>
                <a:path w="1172495" h="2709333">
                  <a:moveTo>
                    <a:pt x="0" y="0"/>
                  </a:moveTo>
                  <a:lnTo>
                    <a:pt x="1172495" y="0"/>
                  </a:lnTo>
                  <a:lnTo>
                    <a:pt x="11724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7249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432882" y="805808"/>
            <a:ext cx="131010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7019041" y="10052"/>
            <a:ext cx="1925235" cy="10287000"/>
            <a:chOff x="0" y="0"/>
            <a:chExt cx="507058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058" cy="2709333"/>
            </a:xfrm>
            <a:custGeom>
              <a:avLst/>
              <a:gdLst/>
              <a:ahLst/>
              <a:cxnLst/>
              <a:rect l="l" t="t" r="r" b="b"/>
              <a:pathLst>
                <a:path w="507058" h="2709333">
                  <a:moveTo>
                    <a:pt x="180958" y="0"/>
                  </a:moveTo>
                  <a:lnTo>
                    <a:pt x="326100" y="0"/>
                  </a:lnTo>
                  <a:cubicBezTo>
                    <a:pt x="426040" y="0"/>
                    <a:pt x="507058" y="81018"/>
                    <a:pt x="507058" y="180958"/>
                  </a:cubicBezTo>
                  <a:lnTo>
                    <a:pt x="507058" y="2528375"/>
                  </a:lnTo>
                  <a:cubicBezTo>
                    <a:pt x="507058" y="2628316"/>
                    <a:pt x="426040" y="2709333"/>
                    <a:pt x="326100" y="2709333"/>
                  </a:cubicBezTo>
                  <a:lnTo>
                    <a:pt x="180958" y="2709333"/>
                  </a:lnTo>
                  <a:cubicBezTo>
                    <a:pt x="81018" y="2709333"/>
                    <a:pt x="0" y="2628316"/>
                    <a:pt x="0" y="2528375"/>
                  </a:cubicBezTo>
                  <a:lnTo>
                    <a:pt x="0" y="180958"/>
                  </a:lnTo>
                  <a:cubicBezTo>
                    <a:pt x="0" y="81018"/>
                    <a:pt x="81018" y="0"/>
                    <a:pt x="180958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705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451816" y="285752"/>
            <a:ext cx="12567224" cy="9567876"/>
          </a:xfrm>
          <a:custGeom>
            <a:avLst/>
            <a:gdLst/>
            <a:ahLst/>
            <a:cxnLst/>
            <a:rect l="l" t="t" r="r" b="b"/>
            <a:pathLst>
              <a:path w="12567224" h="9567876">
                <a:moveTo>
                  <a:pt x="0" y="0"/>
                </a:moveTo>
                <a:lnTo>
                  <a:pt x="12567225" y="0"/>
                </a:lnTo>
                <a:lnTo>
                  <a:pt x="12567225" y="9567876"/>
                </a:lnTo>
                <a:lnTo>
                  <a:pt x="0" y="9567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99" t="-3230" b="-383"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64501" y="5742593"/>
            <a:ext cx="2840921" cy="207387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08052" y="2518416"/>
            <a:ext cx="3353819" cy="2198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b="1" spc="8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FORCE</a:t>
            </a:r>
          </a:p>
          <a:p>
            <a:pPr algn="ctr">
              <a:lnSpc>
                <a:spcPts val="5879"/>
              </a:lnSpc>
            </a:pPr>
            <a:r>
              <a:rPr lang="en-US" sz="4199" b="1" spc="8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FIELD</a:t>
            </a:r>
          </a:p>
          <a:p>
            <a:pPr algn="ctr">
              <a:lnSpc>
                <a:spcPts val="5879"/>
              </a:lnSpc>
            </a:pPr>
            <a:r>
              <a:rPr lang="en-US" sz="4199" b="1" spc="8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ANALYSIS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7224889" cy="8128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24889" cy="8128000"/>
            </a:xfrm>
            <a:custGeom>
              <a:avLst/>
              <a:gdLst/>
              <a:ahLst/>
              <a:cxnLst/>
              <a:rect l="l" t="t" r="r" b="b"/>
              <a:pathLst>
                <a:path w="7224889" h="8128000">
                  <a:moveTo>
                    <a:pt x="0" y="0"/>
                  </a:moveTo>
                  <a:lnTo>
                    <a:pt x="7224889" y="0"/>
                  </a:lnTo>
                  <a:lnTo>
                    <a:pt x="7224889" y="8128000"/>
                  </a:lnTo>
                  <a:lnTo>
                    <a:pt x="0" y="81280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24889" cy="816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633079" y="5627062"/>
            <a:ext cx="17185873" cy="47625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9144000" y="2400860"/>
            <a:ext cx="0" cy="5487355"/>
          </a:xfrm>
          <a:prstGeom prst="line">
            <a:avLst/>
          </a:prstGeom>
          <a:ln w="47625" cap="flat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633079" y="1475261"/>
            <a:ext cx="1310100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583402" y="5879166"/>
            <a:ext cx="7424282" cy="1009332"/>
            <a:chOff x="0" y="0"/>
            <a:chExt cx="4723216" cy="6421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23216" cy="642122"/>
            </a:xfrm>
            <a:custGeom>
              <a:avLst/>
              <a:gdLst/>
              <a:ahLst/>
              <a:cxnLst/>
              <a:rect l="l" t="t" r="r" b="b"/>
              <a:pathLst>
                <a:path w="4723216" h="642122">
                  <a:moveTo>
                    <a:pt x="4520016" y="0"/>
                  </a:moveTo>
                  <a:cubicBezTo>
                    <a:pt x="4632241" y="0"/>
                    <a:pt x="4723216" y="143744"/>
                    <a:pt x="4723216" y="321061"/>
                  </a:cubicBezTo>
                  <a:cubicBezTo>
                    <a:pt x="4723216" y="498378"/>
                    <a:pt x="4632241" y="642122"/>
                    <a:pt x="4520016" y="642122"/>
                  </a:cubicBezTo>
                  <a:lnTo>
                    <a:pt x="203200" y="642122"/>
                  </a:lnTo>
                  <a:cubicBezTo>
                    <a:pt x="90976" y="642122"/>
                    <a:pt x="0" y="498378"/>
                    <a:pt x="0" y="321061"/>
                  </a:cubicBezTo>
                  <a:cubicBezTo>
                    <a:pt x="0" y="1437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723216" cy="6802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Tổ chức </a:t>
              </a:r>
              <a:r>
                <a:rPr lang="en-US" sz="2499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các</a:t>
              </a:r>
              <a:r>
                <a:rPr lang="en-US" sz="24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buổi </a:t>
              </a:r>
              <a:r>
                <a:rPr lang="en-US" sz="2499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đào</a:t>
              </a:r>
              <a:r>
                <a:rPr lang="en-US" sz="24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tạo và </a:t>
              </a:r>
              <a:r>
                <a:rPr lang="en-US" sz="2499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truyền</a:t>
              </a:r>
              <a:r>
                <a:rPr lang="en-US" sz="24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thông</a:t>
              </a:r>
              <a:r>
                <a:rPr lang="en-US" sz="24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499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về</a:t>
              </a:r>
              <a:r>
                <a:rPr lang="en-US" sz="24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bảo </a:t>
              </a:r>
              <a:r>
                <a:rPr lang="en-US" sz="2499" b="1" dirty="0" err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mật</a:t>
              </a:r>
              <a:endPara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63822" y="2016676"/>
            <a:ext cx="7402792" cy="669452"/>
            <a:chOff x="0" y="0"/>
            <a:chExt cx="4709544" cy="4258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09544" cy="425895"/>
            </a:xfrm>
            <a:custGeom>
              <a:avLst/>
              <a:gdLst/>
              <a:ahLst/>
              <a:cxnLst/>
              <a:rect l="l" t="t" r="r" b="b"/>
              <a:pathLst>
                <a:path w="4709544" h="425895">
                  <a:moveTo>
                    <a:pt x="4506344" y="0"/>
                  </a:moveTo>
                  <a:cubicBezTo>
                    <a:pt x="4618568" y="0"/>
                    <a:pt x="4709544" y="95340"/>
                    <a:pt x="4709544" y="212948"/>
                  </a:cubicBezTo>
                  <a:cubicBezTo>
                    <a:pt x="4709544" y="330556"/>
                    <a:pt x="4618568" y="425895"/>
                    <a:pt x="4506344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709544" cy="463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Thường xuyên cập nhật và bảo trì hệ thống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63822" y="6049898"/>
            <a:ext cx="6959925" cy="669452"/>
            <a:chOff x="0" y="0"/>
            <a:chExt cx="4427799" cy="42589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27799" cy="425895"/>
            </a:xfrm>
            <a:custGeom>
              <a:avLst/>
              <a:gdLst/>
              <a:ahLst/>
              <a:cxnLst/>
              <a:rect l="l" t="t" r="r" b="b"/>
              <a:pathLst>
                <a:path w="4427799" h="425895">
                  <a:moveTo>
                    <a:pt x="4224599" y="0"/>
                  </a:moveTo>
                  <a:cubicBezTo>
                    <a:pt x="4336823" y="0"/>
                    <a:pt x="4427799" y="95340"/>
                    <a:pt x="4427799" y="212948"/>
                  </a:cubicBezTo>
                  <a:cubicBezTo>
                    <a:pt x="4427799" y="330556"/>
                    <a:pt x="4336823" y="425895"/>
                    <a:pt x="4224599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427799" cy="463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Thuyết phục cho sinh viên/ nhân viên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1447" y="294161"/>
            <a:ext cx="1076983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12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BIỆN PHÁP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583402" y="2016676"/>
            <a:ext cx="5620463" cy="669452"/>
            <a:chOff x="0" y="0"/>
            <a:chExt cx="3575654" cy="42589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575654" cy="425895"/>
            </a:xfrm>
            <a:custGeom>
              <a:avLst/>
              <a:gdLst/>
              <a:ahLst/>
              <a:cxnLst/>
              <a:rect l="l" t="t" r="r" b="b"/>
              <a:pathLst>
                <a:path w="3575654" h="425895">
                  <a:moveTo>
                    <a:pt x="3372454" y="0"/>
                  </a:moveTo>
                  <a:cubicBezTo>
                    <a:pt x="3484678" y="0"/>
                    <a:pt x="3575654" y="95340"/>
                    <a:pt x="3575654" y="212948"/>
                  </a:cubicBezTo>
                  <a:cubicBezTo>
                    <a:pt x="3575654" y="330556"/>
                    <a:pt x="3484678" y="425895"/>
                    <a:pt x="3372454" y="425895"/>
                  </a:cubicBezTo>
                  <a:lnTo>
                    <a:pt x="203200" y="425895"/>
                  </a:lnTo>
                  <a:cubicBezTo>
                    <a:pt x="90976" y="425895"/>
                    <a:pt x="0" y="330556"/>
                    <a:pt x="0" y="212948"/>
                  </a:cubicBezTo>
                  <a:cubicBezTo>
                    <a:pt x="0" y="953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575654" cy="463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Đào tạo nhân viên và sinh viên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01447" y="2016676"/>
            <a:ext cx="669452" cy="66945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716349" y="2016676"/>
            <a:ext cx="669452" cy="66945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1447" y="6049106"/>
            <a:ext cx="669452" cy="66945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716349" y="6049898"/>
            <a:ext cx="669452" cy="66945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271693" y="-2269353"/>
            <a:ext cx="3744615" cy="374461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4AAD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58205" y="2896996"/>
            <a:ext cx="7629377" cy="160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43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Kháng lực “Chi phí” từ -3 thành -4.</a:t>
            </a:r>
          </a:p>
          <a:p>
            <a:pPr marL="539749" lvl="1" indent="-269875" algn="just">
              <a:lnSpc>
                <a:spcPts val="4374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Kháng lực “Lo sợ khi ứng dụng công nghệ mới” giảm xuống từ -3 xuống -1.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01447" y="7122360"/>
            <a:ext cx="7879760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Kháng lực “Lo về bảo mật và quyền riêng tư” giảm còn -1.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02016" y="2725464"/>
            <a:ext cx="8364598" cy="2771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Giảm kháng lực “Sai sót trong kết quả đầu ra” còn -1.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Tăng kháng lực “Chi phí” từ -4 thành -5.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Tăng trợ lực “Cải tiến tốc độ” từ 3 lên 4 điểm.</a:t>
            </a:r>
          </a:p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Tăng trợ lực “Tăng tính minh bạch, dễ dàng truy xuất” lên 1 điểm.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716349" y="7122360"/>
            <a:ext cx="7629377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just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Tăng trợ lực thêm 2 điểm.</a:t>
            </a:r>
          </a:p>
          <a:p>
            <a:pPr marL="0" lvl="0" indent="0" algn="just">
              <a:lnSpc>
                <a:spcPts val="3749"/>
              </a:lnSpc>
            </a:pPr>
            <a:endParaRPr lang="en-US" sz="24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28700" y="8638586"/>
            <a:ext cx="206907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spc="79">
                <a:solidFill>
                  <a:srgbClr val="00000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KẾT QUẢ: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031076" y="8599158"/>
            <a:ext cx="11624586" cy="815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3"/>
              </a:lnSpc>
              <a:spcBef>
                <a:spcPct val="0"/>
              </a:spcBef>
            </a:pPr>
            <a:r>
              <a:rPr lang="en-US" sz="23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Cán cân trợ lực và kháng lực thay đổi từ </a:t>
            </a:r>
            <a:r>
              <a:rPr lang="en-US" sz="239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12:15</a:t>
            </a:r>
            <a:r>
              <a:rPr lang="en-US" sz="23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(kháng lực &gt; trợ lực), thành </a:t>
            </a:r>
            <a:r>
              <a:rPr lang="en-US" sz="239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16:12</a:t>
            </a:r>
            <a:r>
              <a:rPr lang="en-US" sz="239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(tăng khả năng thành công của dự án cải tiến).</a:t>
            </a:r>
          </a:p>
        </p:txBody>
      </p:sp>
      <p:sp>
        <p:nvSpPr>
          <p:cNvPr id="42" name="Freeform 42"/>
          <p:cNvSpPr/>
          <p:nvPr/>
        </p:nvSpPr>
        <p:spPr>
          <a:xfrm>
            <a:off x="3643254" y="8803005"/>
            <a:ext cx="1238504" cy="445861"/>
          </a:xfrm>
          <a:custGeom>
            <a:avLst/>
            <a:gdLst/>
            <a:ahLst/>
            <a:cxnLst/>
            <a:rect l="l" t="t" r="r" b="b"/>
            <a:pathLst>
              <a:path w="1238504" h="445861">
                <a:moveTo>
                  <a:pt x="0" y="0"/>
                </a:moveTo>
                <a:lnTo>
                  <a:pt x="1238505" y="0"/>
                </a:lnTo>
                <a:lnTo>
                  <a:pt x="1238505" y="445861"/>
                </a:lnTo>
                <a:lnTo>
                  <a:pt x="0" y="445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578320">
            <a:off x="14231554" y="3040356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018094" y="1028700"/>
            <a:ext cx="16681220" cy="7721939"/>
            <a:chOff x="0" y="0"/>
            <a:chExt cx="1508926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8926" cy="698500"/>
            </a:xfrm>
            <a:custGeom>
              <a:avLst/>
              <a:gdLst/>
              <a:ahLst/>
              <a:cxnLst/>
              <a:rect l="l" t="t" r="r" b="b"/>
              <a:pathLst>
                <a:path w="1508926" h="698500">
                  <a:moveTo>
                    <a:pt x="1508926" y="349250"/>
                  </a:moveTo>
                  <a:lnTo>
                    <a:pt x="130572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05726" y="0"/>
                  </a:lnTo>
                  <a:lnTo>
                    <a:pt x="1508926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292562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1280326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47396" y="0"/>
            <a:ext cx="1694792" cy="10287000"/>
            <a:chOff x="0" y="0"/>
            <a:chExt cx="446365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63126" y="479522"/>
            <a:ext cx="9137739" cy="9327957"/>
          </a:xfrm>
          <a:custGeom>
            <a:avLst/>
            <a:gdLst/>
            <a:ahLst/>
            <a:cxnLst/>
            <a:rect l="l" t="t" r="r" b="b"/>
            <a:pathLst>
              <a:path w="9137739" h="9327957">
                <a:moveTo>
                  <a:pt x="0" y="0"/>
                </a:moveTo>
                <a:lnTo>
                  <a:pt x="9137739" y="0"/>
                </a:lnTo>
                <a:lnTo>
                  <a:pt x="9137739" y="9327956"/>
                </a:lnTo>
                <a:lnTo>
                  <a:pt x="0" y="9327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65" r="-46253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id="10" name="TextBox 10"/>
          <p:cNvSpPr txBox="1"/>
          <p:nvPr/>
        </p:nvSpPr>
        <p:spPr>
          <a:xfrm>
            <a:off x="1251552" y="2029564"/>
            <a:ext cx="7892448" cy="536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2"/>
              </a:lnSpc>
            </a:pPr>
            <a:r>
              <a:rPr lang="en-US" sz="8550" b="1" spc="2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DỰ KIẾN CHI PHÍ &amp; </a:t>
            </a:r>
          </a:p>
          <a:p>
            <a:pPr marL="0" lvl="1" indent="0" algn="ctr">
              <a:lnSpc>
                <a:spcPts val="10602"/>
              </a:lnSpc>
            </a:pPr>
            <a:r>
              <a:rPr lang="en-US" sz="8550" b="1" spc="23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QUẢ CẢI TIẾN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874B0">
                <a:alpha val="100000"/>
              </a:srgbClr>
            </a:gs>
            <a:gs pos="100000">
              <a:srgbClr val="05337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33877" y="-554823"/>
            <a:ext cx="19639468" cy="5698323"/>
            <a:chOff x="0" y="0"/>
            <a:chExt cx="5172535" cy="15007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72535" cy="1500793"/>
            </a:xfrm>
            <a:custGeom>
              <a:avLst/>
              <a:gdLst/>
              <a:ahLst/>
              <a:cxnLst/>
              <a:rect l="l" t="t" r="r" b="b"/>
              <a:pathLst>
                <a:path w="5172535" h="1500793">
                  <a:moveTo>
                    <a:pt x="0" y="0"/>
                  </a:moveTo>
                  <a:lnTo>
                    <a:pt x="5172535" y="0"/>
                  </a:lnTo>
                  <a:lnTo>
                    <a:pt x="5172535" y="1500793"/>
                  </a:lnTo>
                  <a:lnTo>
                    <a:pt x="0" y="150079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172535" cy="1548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297830" y="-1579357"/>
            <a:ext cx="19484227" cy="12835235"/>
          </a:xfrm>
          <a:custGeom>
            <a:avLst/>
            <a:gdLst/>
            <a:ahLst/>
            <a:cxnLst/>
            <a:rect l="l" t="t" r="r" b="b"/>
            <a:pathLst>
              <a:path w="19484227" h="12835235">
                <a:moveTo>
                  <a:pt x="0" y="0"/>
                </a:moveTo>
                <a:lnTo>
                  <a:pt x="19484227" y="0"/>
                </a:lnTo>
                <a:lnTo>
                  <a:pt x="19484227" y="12835234"/>
                </a:lnTo>
                <a:lnTo>
                  <a:pt x="0" y="12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2294338"/>
            <a:ext cx="16230600" cy="7200317"/>
            <a:chOff x="0" y="0"/>
            <a:chExt cx="4274726" cy="1896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896380"/>
            </a:xfrm>
            <a:custGeom>
              <a:avLst/>
              <a:gdLst/>
              <a:ahLst/>
              <a:cxnLst/>
              <a:rect l="l" t="t" r="r" b="b"/>
              <a:pathLst>
                <a:path w="4274726" h="1896380">
                  <a:moveTo>
                    <a:pt x="0" y="0"/>
                  </a:moveTo>
                  <a:lnTo>
                    <a:pt x="4274726" y="0"/>
                  </a:lnTo>
                  <a:lnTo>
                    <a:pt x="4274726" y="1896380"/>
                  </a:lnTo>
                  <a:lnTo>
                    <a:pt x="0" y="189638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274726" cy="1944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  <a:p>
              <a:pPr algn="ctr">
                <a:lnSpc>
                  <a:spcPts val="2659"/>
                </a:lnSpc>
              </a:pPr>
              <a:endParaRPr lang="en-US" sz="189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981582" y="2294338"/>
            <a:ext cx="37055" cy="5928839"/>
          </a:xfrm>
          <a:custGeom>
            <a:avLst/>
            <a:gdLst/>
            <a:ahLst/>
            <a:cxnLst/>
            <a:rect l="l" t="t" r="r" b="b"/>
            <a:pathLst>
              <a:path w="37055" h="5928839">
                <a:moveTo>
                  <a:pt x="0" y="0"/>
                </a:moveTo>
                <a:lnTo>
                  <a:pt x="37055" y="0"/>
                </a:lnTo>
                <a:lnTo>
                  <a:pt x="37055" y="5928839"/>
                </a:lnTo>
                <a:lnTo>
                  <a:pt x="0" y="5928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1381840"/>
            <a:ext cx="16152125" cy="701580"/>
            <a:chOff x="0" y="0"/>
            <a:chExt cx="4254058" cy="1847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54058" cy="184778"/>
            </a:xfrm>
            <a:custGeom>
              <a:avLst/>
              <a:gdLst/>
              <a:ahLst/>
              <a:cxnLst/>
              <a:rect l="l" t="t" r="r" b="b"/>
              <a:pathLst>
                <a:path w="4254058" h="184778">
                  <a:moveTo>
                    <a:pt x="0" y="0"/>
                  </a:moveTo>
                  <a:lnTo>
                    <a:pt x="4254058" y="0"/>
                  </a:lnTo>
                  <a:lnTo>
                    <a:pt x="4254058" y="184778"/>
                  </a:lnTo>
                  <a:lnTo>
                    <a:pt x="0" y="18477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254058" cy="2324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975112" y="1391842"/>
            <a:ext cx="47625" cy="679313"/>
          </a:xfrm>
          <a:custGeom>
            <a:avLst/>
            <a:gdLst/>
            <a:ahLst/>
            <a:cxnLst/>
            <a:rect l="l" t="t" r="r" b="b"/>
            <a:pathLst>
              <a:path w="47625" h="679313">
                <a:moveTo>
                  <a:pt x="0" y="0"/>
                </a:moveTo>
                <a:lnTo>
                  <a:pt x="47625" y="0"/>
                </a:lnTo>
                <a:lnTo>
                  <a:pt x="47625" y="679312"/>
                </a:lnTo>
                <a:lnTo>
                  <a:pt x="0" y="679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063" r="-53097" b="-51126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840671" y="1390377"/>
            <a:ext cx="47625" cy="684505"/>
          </a:xfrm>
          <a:custGeom>
            <a:avLst/>
            <a:gdLst/>
            <a:ahLst/>
            <a:cxnLst/>
            <a:rect l="l" t="t" r="r" b="b"/>
            <a:pathLst>
              <a:path w="47625" h="684505">
                <a:moveTo>
                  <a:pt x="0" y="0"/>
                </a:moveTo>
                <a:lnTo>
                  <a:pt x="47625" y="0"/>
                </a:lnTo>
                <a:lnTo>
                  <a:pt x="47625" y="684506"/>
                </a:lnTo>
                <a:lnTo>
                  <a:pt x="0" y="684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2047" r="-53097" b="-506629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209391" y="1381840"/>
            <a:ext cx="47625" cy="720442"/>
          </a:xfrm>
          <a:custGeom>
            <a:avLst/>
            <a:gdLst/>
            <a:ahLst/>
            <a:cxnLst/>
            <a:rect l="l" t="t" r="r" b="b"/>
            <a:pathLst>
              <a:path w="47625" h="720442">
                <a:moveTo>
                  <a:pt x="0" y="0"/>
                </a:moveTo>
                <a:lnTo>
                  <a:pt x="47625" y="0"/>
                </a:lnTo>
                <a:lnTo>
                  <a:pt x="47625" y="720442"/>
                </a:lnTo>
                <a:lnTo>
                  <a:pt x="0" y="7204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945" r="-53097" b="-47637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215712" y="2294338"/>
            <a:ext cx="37204" cy="5952651"/>
          </a:xfrm>
          <a:custGeom>
            <a:avLst/>
            <a:gdLst/>
            <a:ahLst/>
            <a:cxnLst/>
            <a:rect l="l" t="t" r="r" b="b"/>
            <a:pathLst>
              <a:path w="37204" h="5952651">
                <a:moveTo>
                  <a:pt x="0" y="0"/>
                </a:moveTo>
                <a:lnTo>
                  <a:pt x="37204" y="0"/>
                </a:lnTo>
                <a:lnTo>
                  <a:pt x="37204" y="5952652"/>
                </a:lnTo>
                <a:lnTo>
                  <a:pt x="0" y="595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8700" y="3323650"/>
            <a:ext cx="16230600" cy="47625"/>
          </a:xfrm>
          <a:custGeom>
            <a:avLst/>
            <a:gdLst/>
            <a:ahLst/>
            <a:cxnLst/>
            <a:rect l="l" t="t" r="r" b="b"/>
            <a:pathLst>
              <a:path w="16230600" h="47625">
                <a:moveTo>
                  <a:pt x="0" y="0"/>
                </a:moveTo>
                <a:lnTo>
                  <a:pt x="16230600" y="0"/>
                </a:lnTo>
                <a:lnTo>
                  <a:pt x="162306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70399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70557" y="4365760"/>
            <a:ext cx="16230600" cy="47625"/>
          </a:xfrm>
          <a:custGeom>
            <a:avLst/>
            <a:gdLst/>
            <a:ahLst/>
            <a:cxnLst/>
            <a:rect l="l" t="t" r="r" b="b"/>
            <a:pathLst>
              <a:path w="16230600" h="47625">
                <a:moveTo>
                  <a:pt x="0" y="0"/>
                </a:moveTo>
                <a:lnTo>
                  <a:pt x="16230600" y="0"/>
                </a:lnTo>
                <a:lnTo>
                  <a:pt x="162306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7039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28700" y="5295993"/>
            <a:ext cx="16230600" cy="47625"/>
          </a:xfrm>
          <a:custGeom>
            <a:avLst/>
            <a:gdLst/>
            <a:ahLst/>
            <a:cxnLst/>
            <a:rect l="l" t="t" r="r" b="b"/>
            <a:pathLst>
              <a:path w="16230600" h="47625">
                <a:moveTo>
                  <a:pt x="0" y="0"/>
                </a:moveTo>
                <a:lnTo>
                  <a:pt x="16230600" y="0"/>
                </a:lnTo>
                <a:lnTo>
                  <a:pt x="162306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70399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28700" y="6234053"/>
            <a:ext cx="16230600" cy="47625"/>
          </a:xfrm>
          <a:custGeom>
            <a:avLst/>
            <a:gdLst/>
            <a:ahLst/>
            <a:cxnLst/>
            <a:rect l="l" t="t" r="r" b="b"/>
            <a:pathLst>
              <a:path w="16230600" h="47625">
                <a:moveTo>
                  <a:pt x="0" y="0"/>
                </a:moveTo>
                <a:lnTo>
                  <a:pt x="16230600" y="0"/>
                </a:lnTo>
                <a:lnTo>
                  <a:pt x="162306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703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28700" y="7225719"/>
            <a:ext cx="16230600" cy="47625"/>
          </a:xfrm>
          <a:custGeom>
            <a:avLst/>
            <a:gdLst/>
            <a:ahLst/>
            <a:cxnLst/>
            <a:rect l="l" t="t" r="r" b="b"/>
            <a:pathLst>
              <a:path w="16230600" h="47625">
                <a:moveTo>
                  <a:pt x="0" y="0"/>
                </a:moveTo>
                <a:lnTo>
                  <a:pt x="16230600" y="0"/>
                </a:lnTo>
                <a:lnTo>
                  <a:pt x="162306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70399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28700" y="8199365"/>
            <a:ext cx="16230600" cy="47625"/>
          </a:xfrm>
          <a:custGeom>
            <a:avLst/>
            <a:gdLst/>
            <a:ahLst/>
            <a:cxnLst/>
            <a:rect l="l" t="t" r="r" b="b"/>
            <a:pathLst>
              <a:path w="16230600" h="47625">
                <a:moveTo>
                  <a:pt x="0" y="0"/>
                </a:moveTo>
                <a:lnTo>
                  <a:pt x="16230600" y="0"/>
                </a:lnTo>
                <a:lnTo>
                  <a:pt x="16230600" y="47625"/>
                </a:lnTo>
                <a:lnTo>
                  <a:pt x="0" y="47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70399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851988" y="2321545"/>
            <a:ext cx="37055" cy="5928839"/>
          </a:xfrm>
          <a:custGeom>
            <a:avLst/>
            <a:gdLst/>
            <a:ahLst/>
            <a:cxnLst/>
            <a:rect l="l" t="t" r="r" b="b"/>
            <a:pathLst>
              <a:path w="37055" h="5928839">
                <a:moveTo>
                  <a:pt x="0" y="0"/>
                </a:moveTo>
                <a:lnTo>
                  <a:pt x="37055" y="0"/>
                </a:lnTo>
                <a:lnTo>
                  <a:pt x="37055" y="5928839"/>
                </a:lnTo>
                <a:lnTo>
                  <a:pt x="0" y="5928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267907" y="8456540"/>
            <a:ext cx="2266642" cy="815991"/>
          </a:xfrm>
          <a:custGeom>
            <a:avLst/>
            <a:gdLst/>
            <a:ahLst/>
            <a:cxnLst/>
            <a:rect l="l" t="t" r="r" b="b"/>
            <a:pathLst>
              <a:path w="2266642" h="815991">
                <a:moveTo>
                  <a:pt x="0" y="0"/>
                </a:moveTo>
                <a:lnTo>
                  <a:pt x="2266642" y="0"/>
                </a:lnTo>
                <a:lnTo>
                  <a:pt x="2266642" y="815991"/>
                </a:lnTo>
                <a:lnTo>
                  <a:pt x="0" y="8159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29919" y="2646298"/>
            <a:ext cx="634008" cy="49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599" spc="359">
                <a:solidFill>
                  <a:srgbClr val="FFFFFF">
                    <a:alpha val="88627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77703" y="2464420"/>
            <a:ext cx="3526512" cy="7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Chi phí phân tích và thiết kế tính năng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9069" y="3685523"/>
            <a:ext cx="715708" cy="49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599">
                <a:solidFill>
                  <a:srgbClr val="FFFFFF">
                    <a:alpha val="88627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10679" y="-46722"/>
            <a:ext cx="8467209" cy="119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9"/>
              </a:lnSpc>
            </a:pPr>
            <a:r>
              <a:rPr lang="en-US" sz="5726" b="1" i="1" spc="62">
                <a:solidFill>
                  <a:srgbClr val="0C4F86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DỰ KIẾN CHI PHÍ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48220" y="1625368"/>
            <a:ext cx="134362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6"/>
              </a:lnSpc>
            </a:pPr>
            <a:r>
              <a:rPr lang="en-US" sz="2600" spc="260" dirty="0">
                <a:solidFill>
                  <a:srgbClr val="FFFFFF">
                    <a:alpha val="88627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617642" y="1615843"/>
            <a:ext cx="2836540" cy="31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8"/>
              </a:lnSpc>
            </a:pPr>
            <a:r>
              <a:rPr lang="en-US" sz="2300" b="1" spc="230">
                <a:solidFill>
                  <a:srgbClr val="FFFFFF">
                    <a:alpha val="8862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TẢ CHI TIẾT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49019" y="1588358"/>
            <a:ext cx="2371042" cy="31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8"/>
              </a:lnSpc>
            </a:pPr>
            <a:r>
              <a:rPr lang="en-US" sz="2300" b="1" spc="230">
                <a:solidFill>
                  <a:srgbClr val="FFFFFF">
                    <a:alpha val="8862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TÊN CHI PHÍ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269337" y="1588358"/>
            <a:ext cx="3199405" cy="317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8"/>
              </a:lnSpc>
            </a:pPr>
            <a:r>
              <a:rPr lang="en-US" sz="2300" b="1" spc="230">
                <a:solidFill>
                  <a:srgbClr val="FFFFFF">
                    <a:alpha val="88627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CHI PHÍ DỰ KIẾN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185455" y="2464420"/>
            <a:ext cx="5917089" cy="7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Xác định yêu cầu, thiết kế giao diện cơ bản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510091" y="2608208"/>
            <a:ext cx="4641698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10 - 15 triệu VNĐ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183601" y="3507443"/>
            <a:ext cx="3526512" cy="7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Chi phí phát triển tính năng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146218" y="3507443"/>
            <a:ext cx="5917089" cy="7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Phát triển tính năng quản lý và cộng điểm hoạt động ngoại khóa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510091" y="3650318"/>
            <a:ext cx="4641698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30 - 50 triệu VNĐ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9069" y="4650867"/>
            <a:ext cx="715708" cy="49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599">
                <a:solidFill>
                  <a:srgbClr val="FFFFFF">
                    <a:alpha val="88627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195918" y="4437677"/>
            <a:ext cx="3526512" cy="7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Chi phí cơ sở hạ tầng và lưu trữ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179471" y="4632939"/>
            <a:ext cx="5917089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Lưu trữ và băng thông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510091" y="4580552"/>
            <a:ext cx="4641698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5 - 10 triệu VNĐ/năm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89069" y="5553815"/>
            <a:ext cx="715708" cy="49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599">
                <a:solidFill>
                  <a:srgbClr val="FFFFFF">
                    <a:alpha val="88627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95918" y="5375736"/>
            <a:ext cx="3526512" cy="7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Chi phí giao diện người dùng (UI/UX)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185455" y="5562693"/>
            <a:ext cx="5917089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Tối ưu hiển thị, thân thiện người dùng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510091" y="5570998"/>
            <a:ext cx="4641698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10 - 15 triệu VNĐ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89069" y="6503648"/>
            <a:ext cx="715708" cy="49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599">
                <a:solidFill>
                  <a:srgbClr val="FFFFFF">
                    <a:alpha val="88627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05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83601" y="6367403"/>
            <a:ext cx="3526512" cy="7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Chi phí tích hợp hệ thống và bảo mật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160421" y="6509744"/>
            <a:ext cx="5917089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Đảm bảo an toàn dữ liệu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510091" y="6509744"/>
            <a:ext cx="4641698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5 - 10 triệu VNĐ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89069" y="7511469"/>
            <a:ext cx="715708" cy="49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5"/>
              </a:lnSpc>
            </a:pPr>
            <a:r>
              <a:rPr lang="en-US" sz="3599">
                <a:solidFill>
                  <a:srgbClr val="FFFFFF">
                    <a:alpha val="88627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06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185455" y="7525757"/>
            <a:ext cx="5579076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Bảo trì định kỳ &amp; Nâng cấp tính năng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166398" y="7330494"/>
            <a:ext cx="3526512" cy="76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Chi phí bảo trì và nâng cấp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510091" y="7525757"/>
            <a:ext cx="4641698" cy="37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1"/>
              </a:lnSpc>
              <a:spcBef>
                <a:spcPct val="0"/>
              </a:spcBef>
            </a:pPr>
            <a:r>
              <a:rPr lang="en-US" sz="220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5 - 10 triệu VNĐ/năm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864483" y="8412309"/>
            <a:ext cx="8748351" cy="86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1"/>
              </a:lnSpc>
            </a:pPr>
            <a:r>
              <a:rPr lang="en-US" sz="2507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Phát triển ban đầu: 65 - 110 triệu VNĐ</a:t>
            </a:r>
          </a:p>
          <a:p>
            <a:pPr algn="l">
              <a:lnSpc>
                <a:spcPts val="3511"/>
              </a:lnSpc>
              <a:spcBef>
                <a:spcPct val="0"/>
              </a:spcBef>
            </a:pPr>
            <a:r>
              <a:rPr lang="en-US" sz="2507" b="1">
                <a:solidFill>
                  <a:srgbClr val="FFFFFF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Bảo trì và nâng cấp: 5 - 10 triệu VNĐ/năm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672244" y="4349895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-2512615" y="1681677"/>
            <a:ext cx="8253464" cy="1309890"/>
            <a:chOff x="0" y="0"/>
            <a:chExt cx="4161103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547151" y="1681677"/>
            <a:ext cx="8253464" cy="1309890"/>
            <a:chOff x="0" y="0"/>
            <a:chExt cx="4161103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6176317" y="978288"/>
            <a:ext cx="5935366" cy="264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42"/>
              </a:lnSpc>
            </a:pPr>
            <a:r>
              <a:rPr lang="en-US" sz="8236" b="1" i="1" spc="-485">
                <a:solidFill>
                  <a:srgbClr val="263F6B"/>
                </a:solidFill>
                <a:latin typeface="Montserrat Ultra-Bold Italics"/>
                <a:ea typeface="Montserrat Ultra-Bold Italics"/>
                <a:cs typeface="Montserrat Ultra-Bold Italics"/>
                <a:sym typeface="Montserrat Ultra-Bold Italics"/>
              </a:rPr>
              <a:t>KẾT QUẢ CẢI TIẾN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811355"/>
            <a:ext cx="4626722" cy="3449712"/>
            <a:chOff x="0" y="0"/>
            <a:chExt cx="6168963" cy="459961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6168963" cy="4599616"/>
              <a:chOff x="0" y="0"/>
              <a:chExt cx="1687841" cy="12584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87841" cy="1258464"/>
              </a:xfrm>
              <a:custGeom>
                <a:avLst/>
                <a:gdLst/>
                <a:ahLst/>
                <a:cxnLst/>
                <a:rect l="l" t="t" r="r" b="b"/>
                <a:pathLst>
                  <a:path w="1687841" h="1258464">
                    <a:moveTo>
                      <a:pt x="1563381" y="1258464"/>
                    </a:moveTo>
                    <a:lnTo>
                      <a:pt x="124460" y="1258464"/>
                    </a:lnTo>
                    <a:cubicBezTo>
                      <a:pt x="55880" y="1258464"/>
                      <a:pt x="0" y="1202584"/>
                      <a:pt x="0" y="113400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3381" y="0"/>
                    </a:lnTo>
                    <a:cubicBezTo>
                      <a:pt x="1631961" y="0"/>
                      <a:pt x="1687841" y="55880"/>
                      <a:pt x="1687841" y="124460"/>
                    </a:cubicBezTo>
                    <a:lnTo>
                      <a:pt x="1687841" y="1134004"/>
                    </a:lnTo>
                    <a:cubicBezTo>
                      <a:pt x="1687841" y="1202584"/>
                      <a:pt x="1631961" y="1258464"/>
                      <a:pt x="1563381" y="1258464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194019" y="710403"/>
              <a:ext cx="5780926" cy="313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28" lvl="1" indent="-291464" algn="l">
                <a:lnSpc>
                  <a:spcPts val="3779"/>
                </a:lnSpc>
                <a:buFont typeface="Arial"/>
                <a:buChar char="•"/>
              </a:pPr>
              <a:r>
                <a:rPr lang="en-US" sz="2699" b="1" spc="53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Rút ngắn thời gian quy trình</a:t>
              </a:r>
            </a:p>
            <a:p>
              <a:pPr marL="582928" lvl="1" indent="-291464" algn="l">
                <a:lnSpc>
                  <a:spcPts val="3779"/>
                </a:lnSpc>
                <a:buFont typeface="Arial"/>
                <a:buChar char="•"/>
              </a:pPr>
              <a:r>
                <a:rPr lang="en-US" sz="2699" b="1" spc="53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Tăng hiệu suất làm việc cho phòng công tác sinh viên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88917" y="4903136"/>
            <a:ext cx="5213368" cy="46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941" b="1" spc="58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Hiệu suất làm việc tăng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84012" y="4644181"/>
            <a:ext cx="4485122" cy="94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941" b="1" spc="58" dirty="0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</a:t>
            </a:r>
            <a:r>
              <a:rPr lang="en-US" sz="2941" b="1" spc="58" dirty="0" err="1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Cải</a:t>
            </a:r>
            <a:r>
              <a:rPr lang="en-US" sz="2941" b="1" spc="58" dirty="0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 thiện hài lòng sinh </a:t>
            </a:r>
            <a:r>
              <a:rPr lang="en-US" sz="2941" b="1" spc="58" dirty="0" err="1">
                <a:solidFill>
                  <a:srgbClr val="263F6B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viên</a:t>
            </a:r>
            <a:endParaRPr lang="en-US" sz="2941" b="1" spc="58" dirty="0">
              <a:solidFill>
                <a:srgbClr val="263F6B"/>
              </a:solidFill>
              <a:latin typeface="Montserrat Ultra-Bold"/>
              <a:ea typeface="Montserrat Ultra-Bold"/>
              <a:cs typeface="Montserrat Ultra-Bold"/>
              <a:sym typeface="Montserrat Ultra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47151" y="4886325"/>
            <a:ext cx="5074817" cy="46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4"/>
              </a:lnSpc>
            </a:pPr>
            <a:r>
              <a:rPr lang="en-US" sz="2941" b="1" spc="58">
                <a:solidFill>
                  <a:srgbClr val="263F6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Tối ưu hóa nguồn lực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787926" y="5811355"/>
            <a:ext cx="4626722" cy="3446945"/>
            <a:chOff x="0" y="0"/>
            <a:chExt cx="1687841" cy="125745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87841" cy="1257455"/>
            </a:xfrm>
            <a:custGeom>
              <a:avLst/>
              <a:gdLst/>
              <a:ahLst/>
              <a:cxnLst/>
              <a:rect l="l" t="t" r="r" b="b"/>
              <a:pathLst>
                <a:path w="1687841" h="1257455">
                  <a:moveTo>
                    <a:pt x="1563381" y="1257455"/>
                  </a:moveTo>
                  <a:lnTo>
                    <a:pt x="124460" y="1257455"/>
                  </a:lnTo>
                  <a:cubicBezTo>
                    <a:pt x="55880" y="1257455"/>
                    <a:pt x="0" y="1201575"/>
                    <a:pt x="0" y="11329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132995"/>
                  </a:lnTo>
                  <a:cubicBezTo>
                    <a:pt x="1687841" y="1201575"/>
                    <a:pt x="1631961" y="1257455"/>
                    <a:pt x="1563381" y="1257455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933440" y="6567609"/>
            <a:ext cx="4335694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 spc="5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Giảm thời gian chờ đợi và thủ tục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 spc="5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Cập nhật thông tin kịp thời và chính xác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771199" y="5808588"/>
            <a:ext cx="4626722" cy="3449712"/>
            <a:chOff x="0" y="0"/>
            <a:chExt cx="1687841" cy="12584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687841" cy="1258464"/>
            </a:xfrm>
            <a:custGeom>
              <a:avLst/>
              <a:gdLst/>
              <a:ahLst/>
              <a:cxnLst/>
              <a:rect l="l" t="t" r="r" b="b"/>
              <a:pathLst>
                <a:path w="1687841" h="1258464">
                  <a:moveTo>
                    <a:pt x="1563381" y="1258464"/>
                  </a:moveTo>
                  <a:lnTo>
                    <a:pt x="124460" y="1258464"/>
                  </a:lnTo>
                  <a:cubicBezTo>
                    <a:pt x="55880" y="1258464"/>
                    <a:pt x="0" y="1202584"/>
                    <a:pt x="0" y="113400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1134004"/>
                  </a:lnTo>
                  <a:cubicBezTo>
                    <a:pt x="1687841" y="1202584"/>
                    <a:pt x="1631961" y="1258464"/>
                    <a:pt x="1563381" y="1258464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916713" y="6329484"/>
            <a:ext cx="4335694" cy="236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 spc="5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Giảm bớt nhu cầu nhân sự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 spc="5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Giảm thiểu công sức</a:t>
            </a:r>
          </a:p>
          <a:p>
            <a:pPr marL="582928" lvl="1" indent="-291464" algn="l">
              <a:lnSpc>
                <a:spcPts val="3779"/>
              </a:lnSpc>
              <a:buFont typeface="Arial"/>
              <a:buChar char="•"/>
            </a:pPr>
            <a:r>
              <a:rPr lang="en-US" sz="2699" b="1" spc="5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Tăng cường hiệu suất làm việc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4231554" y="3040356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6018094" y="1028700"/>
            <a:ext cx="18092203" cy="8156629"/>
            <a:chOff x="0" y="0"/>
            <a:chExt cx="154934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9341" cy="698500"/>
            </a:xfrm>
            <a:custGeom>
              <a:avLst/>
              <a:gdLst/>
              <a:ahLst/>
              <a:cxnLst/>
              <a:rect l="l" t="t" r="r" b="b"/>
              <a:pathLst>
                <a:path w="1549341" h="698500">
                  <a:moveTo>
                    <a:pt x="1549341" y="349250"/>
                  </a:moveTo>
                  <a:lnTo>
                    <a:pt x="1346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6141" y="0"/>
                  </a:lnTo>
                  <a:lnTo>
                    <a:pt x="154934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292562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1320741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2803928"/>
            <a:ext cx="9230339" cy="469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MÔ PHỎNG QUY TRÌNH BPMN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847396" y="0"/>
            <a:ext cx="1694792" cy="10287000"/>
            <a:chOff x="0" y="0"/>
            <a:chExt cx="446365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4231554" y="3040356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6018094" y="1028700"/>
            <a:ext cx="18092203" cy="8156629"/>
            <a:chOff x="0" y="0"/>
            <a:chExt cx="154934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9341" cy="698500"/>
            </a:xfrm>
            <a:custGeom>
              <a:avLst/>
              <a:gdLst/>
              <a:ahLst/>
              <a:cxnLst/>
              <a:rect l="l" t="t" r="r" b="b"/>
              <a:pathLst>
                <a:path w="1549341" h="698500">
                  <a:moveTo>
                    <a:pt x="1549341" y="349250"/>
                  </a:moveTo>
                  <a:lnTo>
                    <a:pt x="1346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6141" y="0"/>
                  </a:lnTo>
                  <a:lnTo>
                    <a:pt x="154934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292562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1320741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38909" y="2803928"/>
            <a:ext cx="9230339" cy="469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TỔNG QUAN VỀ QUY TRÌNH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894667" y="9071"/>
            <a:ext cx="1694792" cy="10287000"/>
            <a:chOff x="0" y="0"/>
            <a:chExt cx="446365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15374" y="-173772"/>
            <a:ext cx="4596322" cy="459632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C6D8F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637668" cy="1543194"/>
            <a:chOff x="0" y="0"/>
            <a:chExt cx="4908686" cy="4064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8686" cy="406438"/>
            </a:xfrm>
            <a:custGeom>
              <a:avLst/>
              <a:gdLst/>
              <a:ahLst/>
              <a:cxnLst/>
              <a:rect l="l" t="t" r="r" b="b"/>
              <a:pathLst>
                <a:path w="4908686" h="406438">
                  <a:moveTo>
                    <a:pt x="0" y="0"/>
                  </a:moveTo>
                  <a:lnTo>
                    <a:pt x="4908686" y="0"/>
                  </a:lnTo>
                  <a:lnTo>
                    <a:pt x="4908686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08686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708519" y="7487211"/>
            <a:ext cx="3987330" cy="398733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85559" y="2438505"/>
            <a:ext cx="5672923" cy="2849632"/>
          </a:xfrm>
          <a:custGeom>
            <a:avLst/>
            <a:gdLst/>
            <a:ahLst/>
            <a:cxnLst/>
            <a:rect l="l" t="t" r="r" b="b"/>
            <a:pathLst>
              <a:path w="5672923" h="2849632">
                <a:moveTo>
                  <a:pt x="0" y="0"/>
                </a:moveTo>
                <a:lnTo>
                  <a:pt x="5672922" y="0"/>
                </a:lnTo>
                <a:lnTo>
                  <a:pt x="5672922" y="2849632"/>
                </a:lnTo>
                <a:lnTo>
                  <a:pt x="0" y="2849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3" r="-108274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6358857" y="2438505"/>
            <a:ext cx="5570285" cy="6649986"/>
          </a:xfrm>
          <a:custGeom>
            <a:avLst/>
            <a:gdLst/>
            <a:ahLst/>
            <a:cxnLst/>
            <a:rect l="l" t="t" r="r" b="b"/>
            <a:pathLst>
              <a:path w="5570285" h="6649986">
                <a:moveTo>
                  <a:pt x="0" y="0"/>
                </a:moveTo>
                <a:lnTo>
                  <a:pt x="5570286" y="0"/>
                </a:lnTo>
                <a:lnTo>
                  <a:pt x="5570286" y="6649986"/>
                </a:lnTo>
                <a:lnTo>
                  <a:pt x="0" y="6649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62" r="-161410" b="-50510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385559" y="6063369"/>
            <a:ext cx="5672923" cy="3025122"/>
          </a:xfrm>
          <a:custGeom>
            <a:avLst/>
            <a:gdLst/>
            <a:ahLst/>
            <a:cxnLst/>
            <a:rect l="l" t="t" r="r" b="b"/>
            <a:pathLst>
              <a:path w="5672923" h="3025122">
                <a:moveTo>
                  <a:pt x="0" y="0"/>
                </a:moveTo>
                <a:lnTo>
                  <a:pt x="5672922" y="0"/>
                </a:lnTo>
                <a:lnTo>
                  <a:pt x="5672922" y="3025122"/>
                </a:lnTo>
                <a:lnTo>
                  <a:pt x="0" y="3025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57" t="-204852" r="-139451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2233943" y="2438505"/>
            <a:ext cx="5590847" cy="6591184"/>
          </a:xfrm>
          <a:custGeom>
            <a:avLst/>
            <a:gdLst/>
            <a:ahLst/>
            <a:cxnLst/>
            <a:rect l="l" t="t" r="r" b="b"/>
            <a:pathLst>
              <a:path w="5590847" h="6591184">
                <a:moveTo>
                  <a:pt x="0" y="0"/>
                </a:moveTo>
                <a:lnTo>
                  <a:pt x="5590847" y="0"/>
                </a:lnTo>
                <a:lnTo>
                  <a:pt x="5590847" y="6591184"/>
                </a:lnTo>
                <a:lnTo>
                  <a:pt x="0" y="65911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382" r="-5491" b="-52130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grpSp>
        <p:nvGrpSpPr>
          <p:cNvPr id="15" name="Group 15"/>
          <p:cNvGrpSpPr/>
          <p:nvPr/>
        </p:nvGrpSpPr>
        <p:grpSpPr>
          <a:xfrm>
            <a:off x="5329010" y="0"/>
            <a:ext cx="5580598" cy="1543194"/>
            <a:chOff x="0" y="0"/>
            <a:chExt cx="1469787" cy="4064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9787" cy="406438"/>
            </a:xfrm>
            <a:custGeom>
              <a:avLst/>
              <a:gdLst/>
              <a:ahLst/>
              <a:cxnLst/>
              <a:rect l="l" t="t" r="r" b="b"/>
              <a:pathLst>
                <a:path w="1469787" h="406438">
                  <a:moveTo>
                    <a:pt x="0" y="0"/>
                  </a:moveTo>
                  <a:lnTo>
                    <a:pt x="1266587" y="0"/>
                  </a:lnTo>
                  <a:lnTo>
                    <a:pt x="1469787" y="203219"/>
                  </a:lnTo>
                  <a:lnTo>
                    <a:pt x="1266587" y="406438"/>
                  </a:lnTo>
                  <a:lnTo>
                    <a:pt x="0" y="406438"/>
                  </a:lnTo>
                  <a:lnTo>
                    <a:pt x="203200" y="203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77800" y="-38100"/>
              <a:ext cx="121578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306459"/>
            <a:ext cx="4051189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THÔNG SỐ: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93260" y="410281"/>
            <a:ext cx="3452098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Chưa cải tiến</a:t>
            </a:r>
          </a:p>
        </p:txBody>
      </p:sp>
      <p:sp>
        <p:nvSpPr>
          <p:cNvPr id="20" name="AutoShape 20"/>
          <p:cNvSpPr/>
          <p:nvPr/>
        </p:nvSpPr>
        <p:spPr>
          <a:xfrm>
            <a:off x="373650" y="5638847"/>
            <a:ext cx="1310100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4748382" y="5638847"/>
            <a:ext cx="1310100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698994" y="7487211"/>
            <a:ext cx="3987330" cy="39873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213367" y="2491646"/>
            <a:ext cx="5503575" cy="6989229"/>
          </a:xfrm>
          <a:custGeom>
            <a:avLst/>
            <a:gdLst/>
            <a:ahLst/>
            <a:cxnLst/>
            <a:rect l="l" t="t" r="r" b="b"/>
            <a:pathLst>
              <a:path w="5503575" h="6989229">
                <a:moveTo>
                  <a:pt x="0" y="0"/>
                </a:moveTo>
                <a:lnTo>
                  <a:pt x="5503576" y="0"/>
                </a:lnTo>
                <a:lnTo>
                  <a:pt x="5503576" y="6989230"/>
                </a:lnTo>
                <a:lnTo>
                  <a:pt x="0" y="69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61" t="-11403" r="-195546" b="-45879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600615" y="2491646"/>
            <a:ext cx="5378753" cy="2777889"/>
          </a:xfrm>
          <a:custGeom>
            <a:avLst/>
            <a:gdLst/>
            <a:ahLst/>
            <a:cxnLst/>
            <a:rect l="l" t="t" r="r" b="b"/>
            <a:pathLst>
              <a:path w="5378753" h="2777889">
                <a:moveTo>
                  <a:pt x="0" y="0"/>
                </a:moveTo>
                <a:lnTo>
                  <a:pt x="5378753" y="0"/>
                </a:lnTo>
                <a:lnTo>
                  <a:pt x="5378753" y="2777890"/>
                </a:lnTo>
                <a:lnTo>
                  <a:pt x="0" y="277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83735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600615" y="6494630"/>
            <a:ext cx="5378753" cy="2986246"/>
          </a:xfrm>
          <a:custGeom>
            <a:avLst/>
            <a:gdLst/>
            <a:ahLst/>
            <a:cxnLst/>
            <a:rect l="l" t="t" r="r" b="b"/>
            <a:pathLst>
              <a:path w="5378753" h="2986246">
                <a:moveTo>
                  <a:pt x="0" y="0"/>
                </a:moveTo>
                <a:lnTo>
                  <a:pt x="5378753" y="0"/>
                </a:lnTo>
                <a:lnTo>
                  <a:pt x="5378753" y="2986246"/>
                </a:lnTo>
                <a:lnTo>
                  <a:pt x="0" y="2986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1743" r="-179866" b="-1867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15367774" y="-21372"/>
            <a:ext cx="4596322" cy="459632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C6D8FB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8288000" cy="1543194"/>
            <a:chOff x="0" y="0"/>
            <a:chExt cx="4816593" cy="4064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406438"/>
            </a:xfrm>
            <a:custGeom>
              <a:avLst/>
              <a:gdLst/>
              <a:ahLst/>
              <a:cxnLst/>
              <a:rect l="l" t="t" r="r" b="b"/>
              <a:pathLst>
                <a:path w="4816592" h="406438">
                  <a:moveTo>
                    <a:pt x="0" y="0"/>
                  </a:moveTo>
                  <a:lnTo>
                    <a:pt x="4816592" y="0"/>
                  </a:lnTo>
                  <a:lnTo>
                    <a:pt x="4816592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885325" y="2491646"/>
            <a:ext cx="5685398" cy="6989229"/>
          </a:xfrm>
          <a:custGeom>
            <a:avLst/>
            <a:gdLst/>
            <a:ahLst/>
            <a:cxnLst/>
            <a:rect l="l" t="t" r="r" b="b"/>
            <a:pathLst>
              <a:path w="5685398" h="6989229">
                <a:moveTo>
                  <a:pt x="0" y="0"/>
                </a:moveTo>
                <a:lnTo>
                  <a:pt x="5685397" y="0"/>
                </a:lnTo>
                <a:lnTo>
                  <a:pt x="5685397" y="6989230"/>
                </a:lnTo>
                <a:lnTo>
                  <a:pt x="0" y="6989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2881" t="-11748" r="-37068" b="-44346"/>
            </a:stretch>
          </a:blipFill>
          <a:ln w="38100" cap="sq">
            <a:solidFill>
              <a:srgbClr val="004AAD"/>
            </a:solidFill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768951" y="306459"/>
            <a:ext cx="4051189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b="1" spc="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THÔNG SỐ: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361570" y="0"/>
            <a:ext cx="5580598" cy="1543194"/>
            <a:chOff x="0" y="0"/>
            <a:chExt cx="1469787" cy="4064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69787" cy="406438"/>
            </a:xfrm>
            <a:custGeom>
              <a:avLst/>
              <a:gdLst/>
              <a:ahLst/>
              <a:cxnLst/>
              <a:rect l="l" t="t" r="r" b="b"/>
              <a:pathLst>
                <a:path w="1469787" h="406438">
                  <a:moveTo>
                    <a:pt x="0" y="0"/>
                  </a:moveTo>
                  <a:lnTo>
                    <a:pt x="1266587" y="0"/>
                  </a:lnTo>
                  <a:lnTo>
                    <a:pt x="1469787" y="203219"/>
                  </a:lnTo>
                  <a:lnTo>
                    <a:pt x="1266587" y="406438"/>
                  </a:lnTo>
                  <a:lnTo>
                    <a:pt x="0" y="406438"/>
                  </a:lnTo>
                  <a:lnTo>
                    <a:pt x="203200" y="2032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77800" y="-38100"/>
              <a:ext cx="121578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655206" y="410281"/>
            <a:ext cx="3322503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  <a:spcBef>
                <a:spcPct val="0"/>
              </a:spcBef>
            </a:pPr>
            <a:r>
              <a:rPr lang="en-US" sz="37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sau cải tiến</a:t>
            </a:r>
          </a:p>
        </p:txBody>
      </p:sp>
      <p:sp>
        <p:nvSpPr>
          <p:cNvPr id="20" name="AutoShape 20"/>
          <p:cNvSpPr/>
          <p:nvPr/>
        </p:nvSpPr>
        <p:spPr>
          <a:xfrm flipH="1">
            <a:off x="4669268" y="5882083"/>
            <a:ext cx="1310100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600615" y="5882083"/>
            <a:ext cx="1310100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028700"/>
            <a:ext cx="18288000" cy="7955280"/>
          </a:xfrm>
          <a:custGeom>
            <a:avLst/>
            <a:gdLst/>
            <a:ahLst/>
            <a:cxnLst/>
            <a:rect l="l" t="t" r="r" b="b"/>
            <a:pathLst>
              <a:path w="18288000" h="7955280">
                <a:moveTo>
                  <a:pt x="0" y="0"/>
                </a:moveTo>
                <a:lnTo>
                  <a:pt x="18288000" y="0"/>
                </a:lnTo>
                <a:lnTo>
                  <a:pt x="18288000" y="7955280"/>
                </a:lnTo>
                <a:lnTo>
                  <a:pt x="0" y="7955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4231554" y="3040356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6018094" y="1028700"/>
            <a:ext cx="18092203" cy="8156629"/>
            <a:chOff x="0" y="0"/>
            <a:chExt cx="154934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9341" cy="698500"/>
            </a:xfrm>
            <a:custGeom>
              <a:avLst/>
              <a:gdLst/>
              <a:ahLst/>
              <a:cxnLst/>
              <a:rect l="l" t="t" r="r" b="b"/>
              <a:pathLst>
                <a:path w="1549341" h="698500">
                  <a:moveTo>
                    <a:pt x="1549341" y="349250"/>
                  </a:moveTo>
                  <a:lnTo>
                    <a:pt x="1346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6141" y="0"/>
                  </a:lnTo>
                  <a:lnTo>
                    <a:pt x="154934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292562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1320741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2803928"/>
            <a:ext cx="9230339" cy="469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LUẬN </a:t>
            </a:r>
          </a:p>
          <a:p>
            <a:pPr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&amp; </a:t>
            </a:r>
          </a:p>
          <a:p>
            <a:pPr marL="0" lvl="1" indent="0"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ĐÁNH GIÁ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847396" y="0"/>
            <a:ext cx="1694792" cy="10287000"/>
            <a:chOff x="0" y="0"/>
            <a:chExt cx="446365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7471" y="7106853"/>
            <a:ext cx="17389225" cy="3177813"/>
            <a:chOff x="0" y="0"/>
            <a:chExt cx="13739635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39634" cy="2510865"/>
            </a:xfrm>
            <a:custGeom>
              <a:avLst/>
              <a:gdLst/>
              <a:ahLst/>
              <a:cxnLst/>
              <a:rect l="l" t="t" r="r" b="b"/>
              <a:pathLst>
                <a:path w="13739634" h="2510865">
                  <a:moveTo>
                    <a:pt x="0" y="0"/>
                  </a:moveTo>
                  <a:lnTo>
                    <a:pt x="13739634" y="0"/>
                  </a:lnTo>
                  <a:lnTo>
                    <a:pt x="13739634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739635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09622" y="0"/>
            <a:ext cx="1694792" cy="10287000"/>
            <a:chOff x="0" y="0"/>
            <a:chExt cx="4463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1588074"/>
            <a:chOff x="0" y="0"/>
            <a:chExt cx="812800" cy="12547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54775"/>
            </a:xfrm>
            <a:custGeom>
              <a:avLst/>
              <a:gdLst/>
              <a:ahLst/>
              <a:cxnLst/>
              <a:rect l="l" t="t" r="r" b="b"/>
              <a:pathLst>
                <a:path w="812800" h="1254775">
                  <a:moveTo>
                    <a:pt x="0" y="0"/>
                  </a:moveTo>
                  <a:lnTo>
                    <a:pt x="812800" y="0"/>
                  </a:lnTo>
                  <a:lnTo>
                    <a:pt x="812800" y="1254775"/>
                  </a:lnTo>
                  <a:lnTo>
                    <a:pt x="0" y="125477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292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100788" y="55938"/>
            <a:ext cx="6086424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0C4F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KẾT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942065" y="330576"/>
            <a:ext cx="1849948" cy="1865191"/>
            <a:chOff x="0" y="0"/>
            <a:chExt cx="2466597" cy="2486921"/>
          </a:xfrm>
        </p:grpSpPr>
        <p:grpSp>
          <p:nvGrpSpPr>
            <p:cNvPr id="16" name="Group 16"/>
            <p:cNvGrpSpPr/>
            <p:nvPr/>
          </p:nvGrpSpPr>
          <p:grpSpPr>
            <a:xfrm>
              <a:off x="262809" y="283132"/>
              <a:ext cx="2203788" cy="2203788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238884" y="0"/>
                    </a:moveTo>
                    <a:lnTo>
                      <a:pt x="573916" y="0"/>
                    </a:lnTo>
                    <a:cubicBezTo>
                      <a:pt x="705848" y="0"/>
                      <a:pt x="812800" y="106952"/>
                      <a:pt x="812800" y="238884"/>
                    </a:cubicBezTo>
                    <a:lnTo>
                      <a:pt x="812800" y="573916"/>
                    </a:lnTo>
                    <a:cubicBezTo>
                      <a:pt x="812800" y="705848"/>
                      <a:pt x="705848" y="812800"/>
                      <a:pt x="573916" y="812800"/>
                    </a:cubicBezTo>
                    <a:lnTo>
                      <a:pt x="238884" y="812800"/>
                    </a:lnTo>
                    <a:cubicBezTo>
                      <a:pt x="106952" y="812800"/>
                      <a:pt x="0" y="705848"/>
                      <a:pt x="0" y="573916"/>
                    </a:cubicBezTo>
                    <a:lnTo>
                      <a:pt x="0" y="238884"/>
                    </a:lnTo>
                    <a:cubicBezTo>
                      <a:pt x="0" y="106952"/>
                      <a:pt x="106952" y="0"/>
                      <a:pt x="238884" y="0"/>
                    </a:cubicBezTo>
                    <a:close/>
                  </a:path>
                </a:pathLst>
              </a:custGeom>
              <a:solidFill>
                <a:srgbClr val="004AAD">
                  <a:alpha val="29804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0"/>
              <a:ext cx="1028965" cy="1028965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sq">
                <a:solidFill>
                  <a:srgbClr val="004AAD">
                    <a:alpha val="40000"/>
                  </a:srgbClr>
                </a:solidFill>
                <a:prstDash val="solid"/>
                <a:miter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4AAD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110915" y="2605341"/>
            <a:ext cx="5436879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Tối ưu hóa nguồn lực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110915" y="4124835"/>
            <a:ext cx="641412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Cải tiến tốc độ quy trình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75012" y="5644329"/>
            <a:ext cx="5851552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Tăng hiệu suất làm việc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110915" y="7090742"/>
            <a:ext cx="5754112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Thời gian nộp minh chứng linh hoạt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321912" y="2463621"/>
            <a:ext cx="5507380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Sinh viên theo dõi hồ sơ dễ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40551" y="4043500"/>
            <a:ext cx="5470102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Giảm sai sót mất mát dữ liệu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40551" y="5644329"/>
            <a:ext cx="5721414" cy="1313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Rút ngắn thời gian xử lý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21912" y="7166825"/>
            <a:ext cx="635194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Giảm thời gian chờ đợi</a:t>
            </a:r>
          </a:p>
        </p:txBody>
      </p:sp>
      <p:sp>
        <p:nvSpPr>
          <p:cNvPr id="33" name="AutoShape 33"/>
          <p:cNvSpPr/>
          <p:nvPr/>
        </p:nvSpPr>
        <p:spPr>
          <a:xfrm flipH="1">
            <a:off x="16388276" y="7072992"/>
            <a:ext cx="1310100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5237214" y="1357688"/>
            <a:ext cx="1101476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Kết quả </a:t>
            </a:r>
            <a:r>
              <a:rPr lang="en-US" sz="3999" b="1" i="1" dirty="0" err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đạt</a:t>
            </a:r>
            <a:r>
              <a:rPr lang="en-US" sz="3999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3999" b="1" i="1" dirty="0" err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được</a:t>
            </a:r>
            <a:r>
              <a:rPr lang="en-US" sz="3999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3999" b="1" i="1" dirty="0" err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sau</a:t>
            </a:r>
            <a:r>
              <a:rPr lang="en-US" sz="3999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3999" b="1" i="1" dirty="0" err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cải</a:t>
            </a:r>
            <a:r>
              <a:rPr lang="en-US" sz="3999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</a:t>
            </a:r>
            <a:r>
              <a:rPr lang="en-US" sz="3999" b="1" i="1" dirty="0" err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tiển</a:t>
            </a:r>
            <a:endParaRPr lang="en-US" sz="3999" b="1" i="1" dirty="0">
              <a:solidFill>
                <a:srgbClr val="000000"/>
              </a:solidFill>
              <a:latin typeface="Montserrat Bold Italics"/>
              <a:ea typeface="Montserrat Bold Italics"/>
              <a:cs typeface="Montserrat Bold Italics"/>
              <a:sym typeface="Montserrat Bold Italics"/>
            </a:endParaRPr>
          </a:p>
        </p:txBody>
      </p:sp>
      <p:sp>
        <p:nvSpPr>
          <p:cNvPr id="35" name="Freeform 35"/>
          <p:cNvSpPr/>
          <p:nvPr/>
        </p:nvSpPr>
        <p:spPr>
          <a:xfrm>
            <a:off x="1895410" y="2605458"/>
            <a:ext cx="722396" cy="722396"/>
          </a:xfrm>
          <a:custGeom>
            <a:avLst/>
            <a:gdLst/>
            <a:ahLst/>
            <a:cxnLst/>
            <a:rect l="l" t="t" r="r" b="b"/>
            <a:pathLst>
              <a:path w="722396" h="722396">
                <a:moveTo>
                  <a:pt x="0" y="0"/>
                </a:moveTo>
                <a:lnTo>
                  <a:pt x="722395" y="0"/>
                </a:lnTo>
                <a:lnTo>
                  <a:pt x="722395" y="722396"/>
                </a:lnTo>
                <a:lnTo>
                  <a:pt x="0" y="72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022198" y="5647448"/>
            <a:ext cx="722396" cy="722396"/>
          </a:xfrm>
          <a:custGeom>
            <a:avLst/>
            <a:gdLst/>
            <a:ahLst/>
            <a:cxnLst/>
            <a:rect l="l" t="t" r="r" b="b"/>
            <a:pathLst>
              <a:path w="722396" h="722396">
                <a:moveTo>
                  <a:pt x="0" y="0"/>
                </a:moveTo>
                <a:lnTo>
                  <a:pt x="722396" y="0"/>
                </a:lnTo>
                <a:lnTo>
                  <a:pt x="722396" y="722395"/>
                </a:lnTo>
                <a:lnTo>
                  <a:pt x="0" y="722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029860" y="4124952"/>
            <a:ext cx="722396" cy="722396"/>
          </a:xfrm>
          <a:custGeom>
            <a:avLst/>
            <a:gdLst/>
            <a:ahLst/>
            <a:cxnLst/>
            <a:rect l="l" t="t" r="r" b="b"/>
            <a:pathLst>
              <a:path w="722396" h="722396">
                <a:moveTo>
                  <a:pt x="0" y="0"/>
                </a:moveTo>
                <a:lnTo>
                  <a:pt x="722396" y="0"/>
                </a:lnTo>
                <a:lnTo>
                  <a:pt x="722396" y="722396"/>
                </a:lnTo>
                <a:lnTo>
                  <a:pt x="0" y="72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0022198" y="2605458"/>
            <a:ext cx="722396" cy="722396"/>
          </a:xfrm>
          <a:custGeom>
            <a:avLst/>
            <a:gdLst/>
            <a:ahLst/>
            <a:cxnLst/>
            <a:rect l="l" t="t" r="r" b="b"/>
            <a:pathLst>
              <a:path w="722396" h="722396">
                <a:moveTo>
                  <a:pt x="0" y="0"/>
                </a:moveTo>
                <a:lnTo>
                  <a:pt x="722396" y="0"/>
                </a:lnTo>
                <a:lnTo>
                  <a:pt x="722396" y="722396"/>
                </a:lnTo>
                <a:lnTo>
                  <a:pt x="0" y="72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883695" y="4124952"/>
            <a:ext cx="722396" cy="722396"/>
          </a:xfrm>
          <a:custGeom>
            <a:avLst/>
            <a:gdLst/>
            <a:ahLst/>
            <a:cxnLst/>
            <a:rect l="l" t="t" r="r" b="b"/>
            <a:pathLst>
              <a:path w="722396" h="722396">
                <a:moveTo>
                  <a:pt x="0" y="0"/>
                </a:moveTo>
                <a:lnTo>
                  <a:pt x="722395" y="0"/>
                </a:lnTo>
                <a:lnTo>
                  <a:pt x="722395" y="722396"/>
                </a:lnTo>
                <a:lnTo>
                  <a:pt x="0" y="72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895410" y="5644447"/>
            <a:ext cx="722396" cy="722396"/>
          </a:xfrm>
          <a:custGeom>
            <a:avLst/>
            <a:gdLst/>
            <a:ahLst/>
            <a:cxnLst/>
            <a:rect l="l" t="t" r="r" b="b"/>
            <a:pathLst>
              <a:path w="722396" h="722396">
                <a:moveTo>
                  <a:pt x="0" y="0"/>
                </a:moveTo>
                <a:lnTo>
                  <a:pt x="722395" y="0"/>
                </a:lnTo>
                <a:lnTo>
                  <a:pt x="722395" y="722395"/>
                </a:lnTo>
                <a:lnTo>
                  <a:pt x="0" y="722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883695" y="7166942"/>
            <a:ext cx="722396" cy="722396"/>
          </a:xfrm>
          <a:custGeom>
            <a:avLst/>
            <a:gdLst/>
            <a:ahLst/>
            <a:cxnLst/>
            <a:rect l="l" t="t" r="r" b="b"/>
            <a:pathLst>
              <a:path w="722396" h="722396">
                <a:moveTo>
                  <a:pt x="0" y="0"/>
                </a:moveTo>
                <a:lnTo>
                  <a:pt x="722395" y="0"/>
                </a:lnTo>
                <a:lnTo>
                  <a:pt x="722395" y="722396"/>
                </a:lnTo>
                <a:lnTo>
                  <a:pt x="0" y="72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0022198" y="7166942"/>
            <a:ext cx="722396" cy="722396"/>
          </a:xfrm>
          <a:custGeom>
            <a:avLst/>
            <a:gdLst/>
            <a:ahLst/>
            <a:cxnLst/>
            <a:rect l="l" t="t" r="r" b="b"/>
            <a:pathLst>
              <a:path w="722396" h="722396">
                <a:moveTo>
                  <a:pt x="0" y="0"/>
                </a:moveTo>
                <a:lnTo>
                  <a:pt x="722396" y="0"/>
                </a:lnTo>
                <a:lnTo>
                  <a:pt x="722396" y="722396"/>
                </a:lnTo>
                <a:lnTo>
                  <a:pt x="0" y="72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8775" y="7109187"/>
            <a:ext cx="17389225" cy="3177813"/>
            <a:chOff x="0" y="0"/>
            <a:chExt cx="13739635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39634" cy="2510865"/>
            </a:xfrm>
            <a:custGeom>
              <a:avLst/>
              <a:gdLst/>
              <a:ahLst/>
              <a:cxnLst/>
              <a:rect l="l" t="t" r="r" b="b"/>
              <a:pathLst>
                <a:path w="13739634" h="2510865">
                  <a:moveTo>
                    <a:pt x="0" y="0"/>
                  </a:moveTo>
                  <a:lnTo>
                    <a:pt x="13739634" y="0"/>
                  </a:lnTo>
                  <a:lnTo>
                    <a:pt x="13739634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739635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Montserrat" panose="020B060402020202020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694792" cy="10287000"/>
            <a:chOff x="0" y="0"/>
            <a:chExt cx="446365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Montserrat" panose="020B060402020202020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Montserrat" panose="020B060402020202020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028700" cy="1588074"/>
            <a:chOff x="0" y="0"/>
            <a:chExt cx="812800" cy="12547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1254775"/>
            </a:xfrm>
            <a:custGeom>
              <a:avLst/>
              <a:gdLst/>
              <a:ahLst/>
              <a:cxnLst/>
              <a:rect l="l" t="t" r="r" b="b"/>
              <a:pathLst>
                <a:path w="812800" h="1254775">
                  <a:moveTo>
                    <a:pt x="0" y="0"/>
                  </a:moveTo>
                  <a:lnTo>
                    <a:pt x="812800" y="0"/>
                  </a:lnTo>
                  <a:lnTo>
                    <a:pt x="812800" y="1254775"/>
                  </a:lnTo>
                  <a:lnTo>
                    <a:pt x="0" y="125477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1292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Montserrat" panose="020B060402020202020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011231" y="1028700"/>
            <a:ext cx="1652841" cy="165284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004AAD">
                <a:alpha val="2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Montserrat" panose="020B0604020202020204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14124" y="816351"/>
            <a:ext cx="771724" cy="7717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4AAD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Montserrat" panose="020B0604020202020204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814124" y="8414693"/>
            <a:ext cx="3744615" cy="37446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4AAD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Montserrat" panose="020B0604020202020204" charset="0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 flipH="1">
            <a:off x="16009023" y="7061562"/>
            <a:ext cx="1310100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2167435" y="5226069"/>
            <a:ext cx="5115215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Thời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gian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xử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lý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điểm giảm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đáng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kể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56.2 phút còn 7.2 phút, giảm </a:t>
            </a:r>
            <a:r>
              <a:rPr lang="en-US" sz="2999" b="1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77.3%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5" name="Freeform 25"/>
          <p:cNvSpPr/>
          <p:nvPr/>
        </p:nvSpPr>
        <p:spPr>
          <a:xfrm>
            <a:off x="1816944" y="7004613"/>
            <a:ext cx="5723569" cy="2820159"/>
          </a:xfrm>
          <a:custGeom>
            <a:avLst/>
            <a:gdLst/>
            <a:ahLst/>
            <a:cxnLst/>
            <a:rect l="l" t="t" r="r" b="b"/>
            <a:pathLst>
              <a:path w="5723569" h="2820159">
                <a:moveTo>
                  <a:pt x="0" y="0"/>
                </a:moveTo>
                <a:lnTo>
                  <a:pt x="5723569" y="0"/>
                </a:lnTo>
                <a:lnTo>
                  <a:pt x="5723569" y="2820159"/>
                </a:lnTo>
                <a:lnTo>
                  <a:pt x="0" y="282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244540" y="1428333"/>
            <a:ext cx="1101476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Đánh giá </a:t>
            </a:r>
            <a:r>
              <a:rPr lang="en-US" sz="3999" b="1" i="1" dirty="0" err="1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hiệu</a:t>
            </a:r>
            <a:r>
              <a:rPr lang="en-US" sz="3999" b="1" i="1" dirty="0">
                <a:solidFill>
                  <a:srgbClr val="000000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 quả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02331" y="2909678"/>
            <a:ext cx="4752795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Giảm công việc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thủ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công bằng công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nghệ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hiện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đại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66456" y="2544402"/>
            <a:ext cx="5115215" cy="211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Rút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ngắn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thời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gian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chờ đợi, giảm từ 2,8 phút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xuống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còn 57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giây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, giảm </a:t>
            </a:r>
            <a:r>
              <a:rPr lang="en-US" sz="2999" b="1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49.3%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05529" y="5518512"/>
            <a:ext cx="4752795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Giảm chi phí lao động, giảm lượng công việc cho nhân viên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65889" y="7334965"/>
            <a:ext cx="4752795" cy="1576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Tăng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sự hài lòng sinh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viên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tăng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sự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linh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hoạt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về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thời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gian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, địa điểm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24319" y="8164693"/>
            <a:ext cx="5115215" cy="103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Tăng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thương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hiệu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và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uy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tín</a:t>
            </a:r>
            <a:r>
              <a:rPr lang="en-US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 của tr</a:t>
            </a:r>
            <a:r>
              <a:rPr lang="vi-VN" sz="2999" dirty="0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ư</a:t>
            </a:r>
            <a:r>
              <a:rPr lang="en-US" sz="2999" dirty="0" err="1">
                <a:solidFill>
                  <a:srgbClr val="000000"/>
                </a:solidFill>
                <a:latin typeface="Montserrat" panose="020B0604020202020204" charset="0"/>
                <a:ea typeface="Montserrat Medium"/>
                <a:cs typeface="Montserrat Medium"/>
                <a:sym typeface="Montserrat Medium"/>
              </a:rPr>
              <a:t>ờng</a:t>
            </a:r>
            <a:endParaRPr lang="en-US" sz="2999" dirty="0">
              <a:solidFill>
                <a:srgbClr val="000000"/>
              </a:solidFill>
              <a:latin typeface="Montserrat" panose="020B0604020202020204" charset="0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1653983" y="2170417"/>
            <a:ext cx="5723569" cy="2820159"/>
          </a:xfrm>
          <a:custGeom>
            <a:avLst/>
            <a:gdLst/>
            <a:ahLst/>
            <a:cxnLst/>
            <a:rect l="l" t="t" r="r" b="b"/>
            <a:pathLst>
              <a:path w="5723569" h="2820159">
                <a:moveTo>
                  <a:pt x="0" y="0"/>
                </a:moveTo>
                <a:lnTo>
                  <a:pt x="5723569" y="0"/>
                </a:lnTo>
                <a:lnTo>
                  <a:pt x="5723569" y="2820159"/>
                </a:lnTo>
                <a:lnTo>
                  <a:pt x="0" y="282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Montserrat" panose="020B0604020202020204" charset="0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9634755" y="4903770"/>
            <a:ext cx="5723569" cy="2820159"/>
          </a:xfrm>
          <a:custGeom>
            <a:avLst/>
            <a:gdLst/>
            <a:ahLst/>
            <a:cxnLst/>
            <a:rect l="l" t="t" r="r" b="b"/>
            <a:pathLst>
              <a:path w="5723569" h="2820159">
                <a:moveTo>
                  <a:pt x="0" y="0"/>
                </a:moveTo>
                <a:lnTo>
                  <a:pt x="5723569" y="0"/>
                </a:lnTo>
                <a:lnTo>
                  <a:pt x="5723569" y="2820159"/>
                </a:lnTo>
                <a:lnTo>
                  <a:pt x="0" y="28201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14">
            <a:extLst>
              <a:ext uri="{FF2B5EF4-FFF2-40B4-BE49-F238E27FC236}">
                <a16:creationId xmlns:a16="http://schemas.microsoft.com/office/drawing/2014/main" id="{03751910-BCB5-48D6-8F20-32D86AAE5A06}"/>
              </a:ext>
            </a:extLst>
          </p:cNvPr>
          <p:cNvSpPr txBox="1"/>
          <p:nvPr/>
        </p:nvSpPr>
        <p:spPr>
          <a:xfrm>
            <a:off x="6100788" y="55938"/>
            <a:ext cx="6086424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 b="1" dirty="0">
                <a:solidFill>
                  <a:srgbClr val="0C4F8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KẾT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r="-1296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04AAD">
                <a:alpha val="2980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058241" y="3620135"/>
            <a:ext cx="8795646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60"/>
              </a:lnSpc>
            </a:pPr>
            <a:r>
              <a:rPr lang="en-US" sz="104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04AAD">
                  <a:alpha val="9804"/>
                </a:srgbClr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4675" y="0"/>
            <a:ext cx="2280917" cy="10287000"/>
            <a:chOff x="0" y="0"/>
            <a:chExt cx="617987" cy="2787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7987" cy="2787141"/>
            </a:xfrm>
            <a:custGeom>
              <a:avLst/>
              <a:gdLst/>
              <a:ahLst/>
              <a:cxnLst/>
              <a:rect l="l" t="t" r="r" b="b"/>
              <a:pathLst>
                <a:path w="617987" h="2787141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62158" y="7412001"/>
            <a:ext cx="772673" cy="7726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80917" y="1820403"/>
            <a:ext cx="16007083" cy="8642973"/>
            <a:chOff x="0" y="0"/>
            <a:chExt cx="1277917" cy="721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7917" cy="721975"/>
            </a:xfrm>
            <a:custGeom>
              <a:avLst/>
              <a:gdLst/>
              <a:ahLst/>
              <a:cxnLst/>
              <a:rect l="l" t="t" r="r" b="b"/>
              <a:pathLst>
                <a:path w="1277917" h="721975">
                  <a:moveTo>
                    <a:pt x="1074717" y="0"/>
                  </a:moveTo>
                  <a:lnTo>
                    <a:pt x="0" y="0"/>
                  </a:lnTo>
                  <a:lnTo>
                    <a:pt x="0" y="721975"/>
                  </a:lnTo>
                  <a:lnTo>
                    <a:pt x="1074717" y="721975"/>
                  </a:lnTo>
                  <a:lnTo>
                    <a:pt x="1277917" y="360988"/>
                  </a:lnTo>
                  <a:lnTo>
                    <a:pt x="107471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63617" cy="76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84414" y="327707"/>
            <a:ext cx="1207724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b="1" spc="216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 VỀ QUY TRÌNH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03911EC-1D76-46D1-B354-3653C1E4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98" y="2833223"/>
            <a:ext cx="13326572" cy="7301260"/>
          </a:xfrm>
          <a:prstGeom prst="rect">
            <a:avLst/>
          </a:prstGeom>
        </p:spPr>
      </p:pic>
      <p:grpSp>
        <p:nvGrpSpPr>
          <p:cNvPr id="32" name="Group 14">
            <a:extLst>
              <a:ext uri="{FF2B5EF4-FFF2-40B4-BE49-F238E27FC236}">
                <a16:creationId xmlns:a16="http://schemas.microsoft.com/office/drawing/2014/main" id="{2AA3C45C-8181-4A05-AB06-3EC10236E8B3}"/>
              </a:ext>
            </a:extLst>
          </p:cNvPr>
          <p:cNvGrpSpPr/>
          <p:nvPr/>
        </p:nvGrpSpPr>
        <p:grpSpPr>
          <a:xfrm>
            <a:off x="-480086" y="1996396"/>
            <a:ext cx="3467869" cy="973727"/>
            <a:chOff x="0" y="0"/>
            <a:chExt cx="4623826" cy="1298302"/>
          </a:xfrm>
        </p:grpSpPr>
        <p:grpSp>
          <p:nvGrpSpPr>
            <p:cNvPr id="33" name="Group 15">
              <a:extLst>
                <a:ext uri="{FF2B5EF4-FFF2-40B4-BE49-F238E27FC236}">
                  <a16:creationId xmlns:a16="http://schemas.microsoft.com/office/drawing/2014/main" id="{301A1336-3440-49F8-884D-4188EA4A1BA0}"/>
                </a:ext>
              </a:extLst>
            </p:cNvPr>
            <p:cNvGrpSpPr/>
            <p:nvPr/>
          </p:nvGrpSpPr>
          <p:grpSpPr>
            <a:xfrm>
              <a:off x="4034639" y="0"/>
              <a:ext cx="589186" cy="1298302"/>
              <a:chOff x="0" y="0"/>
              <a:chExt cx="847440" cy="1867378"/>
            </a:xfrm>
          </p:grpSpPr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52C434D0-B324-46D1-B9D2-131D697CF664}"/>
                  </a:ext>
                </a:extLst>
              </p:cNvPr>
              <p:cNvSpPr/>
              <p:nvPr/>
            </p:nvSpPr>
            <p:spPr>
              <a:xfrm>
                <a:off x="0" y="0"/>
                <a:ext cx="847471" cy="1867358"/>
              </a:xfrm>
              <a:custGeom>
                <a:avLst/>
                <a:gdLst/>
                <a:ahLst/>
                <a:cxnLst/>
                <a:rect l="l" t="t" r="r" b="b"/>
                <a:pathLst>
                  <a:path w="847471" h="1867358">
                    <a:moveTo>
                      <a:pt x="243205" y="1867358"/>
                    </a:moveTo>
                    <a:lnTo>
                      <a:pt x="0" y="1867358"/>
                    </a:lnTo>
                    <a:lnTo>
                      <a:pt x="596646" y="936437"/>
                    </a:lnTo>
                    <a:lnTo>
                      <a:pt x="0" y="0"/>
                    </a:lnTo>
                    <a:lnTo>
                      <a:pt x="243205" y="0"/>
                    </a:lnTo>
                    <a:lnTo>
                      <a:pt x="847471" y="936437"/>
                    </a:lnTo>
                    <a:lnTo>
                      <a:pt x="243205" y="1867358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34" name="Group 17">
              <a:extLst>
                <a:ext uri="{FF2B5EF4-FFF2-40B4-BE49-F238E27FC236}">
                  <a16:creationId xmlns:a16="http://schemas.microsoft.com/office/drawing/2014/main" id="{D0D816A2-42A9-48C2-BCF3-C3754BD0F147}"/>
                </a:ext>
              </a:extLst>
            </p:cNvPr>
            <p:cNvGrpSpPr/>
            <p:nvPr/>
          </p:nvGrpSpPr>
          <p:grpSpPr>
            <a:xfrm>
              <a:off x="0" y="0"/>
              <a:ext cx="4321442" cy="1298302"/>
              <a:chOff x="0" y="0"/>
              <a:chExt cx="1838524" cy="552353"/>
            </a:xfrm>
          </p:grpSpPr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D1474442-A298-4461-9EE8-F2A5E9FCFDC4}"/>
                  </a:ext>
                </a:extLst>
              </p:cNvPr>
              <p:cNvSpPr/>
              <p:nvPr/>
            </p:nvSpPr>
            <p:spPr>
              <a:xfrm>
                <a:off x="0" y="0"/>
                <a:ext cx="1838524" cy="552353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552353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552353"/>
                    </a:lnTo>
                    <a:lnTo>
                      <a:pt x="1635324" y="552353"/>
                    </a:lnTo>
                    <a:lnTo>
                      <a:pt x="1838524" y="276176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6" name="TextBox 19">
                <a:extLst>
                  <a:ext uri="{FF2B5EF4-FFF2-40B4-BE49-F238E27FC236}">
                    <a16:creationId xmlns:a16="http://schemas.microsoft.com/office/drawing/2014/main" id="{FBA498C3-5D43-4DF9-A895-4CC0CDF44FD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724224" cy="5999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8" name="TextBox 20">
            <a:extLst>
              <a:ext uri="{FF2B5EF4-FFF2-40B4-BE49-F238E27FC236}">
                <a16:creationId xmlns:a16="http://schemas.microsoft.com/office/drawing/2014/main" id="{7264BBB9-B736-4909-816C-22554D00D0CF}"/>
              </a:ext>
            </a:extLst>
          </p:cNvPr>
          <p:cNvSpPr txBox="1"/>
          <p:nvPr/>
        </p:nvSpPr>
        <p:spPr>
          <a:xfrm>
            <a:off x="218441" y="1794286"/>
            <a:ext cx="187226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360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5ED312BF-E115-495B-BBE7-A2F51A1F6CC4}"/>
              </a:ext>
            </a:extLst>
          </p:cNvPr>
          <p:cNvSpPr txBox="1"/>
          <p:nvPr/>
        </p:nvSpPr>
        <p:spPr>
          <a:xfrm>
            <a:off x="3701667" y="1900368"/>
            <a:ext cx="867826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79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Lựa chọn tổ chức &amp; </a:t>
            </a:r>
            <a:r>
              <a:rPr lang="en-US" sz="3999" b="1" spc="179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</a:t>
            </a:r>
            <a:r>
              <a:rPr lang="en-US" sz="3999" b="1" spc="179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999" b="1" spc="179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trình</a:t>
            </a:r>
            <a:endParaRPr lang="en-US" sz="3999" b="1" spc="179" dirty="0">
              <a:solidFill>
                <a:srgbClr val="051D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D473B34D-6C3B-42F2-AB56-DA53D0443D77}"/>
              </a:ext>
            </a:extLst>
          </p:cNvPr>
          <p:cNvSpPr txBox="1"/>
          <p:nvPr/>
        </p:nvSpPr>
        <p:spPr>
          <a:xfrm>
            <a:off x="3671187" y="2492377"/>
            <a:ext cx="1031537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80"/>
              </a:lnSpc>
              <a:spcBef>
                <a:spcPct val="0"/>
              </a:spcBef>
            </a:pP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Quy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trình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cộng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điểm ngoại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khóa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của DUE</a:t>
            </a:r>
          </a:p>
        </p:txBody>
      </p:sp>
    </p:spTree>
    <p:extLst>
      <p:ext uri="{BB962C8B-B14F-4D97-AF65-F5344CB8AC3E}">
        <p14:creationId xmlns:p14="http://schemas.microsoft.com/office/powerpoint/2010/main" val="183481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2280917" cy="10287000"/>
            <a:chOff x="0" y="0"/>
            <a:chExt cx="617987" cy="2787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7987" cy="2787141"/>
            </a:xfrm>
            <a:custGeom>
              <a:avLst/>
              <a:gdLst/>
              <a:ahLst/>
              <a:cxnLst/>
              <a:rect l="l" t="t" r="r" b="b"/>
              <a:pathLst>
                <a:path w="617987" h="2787141">
                  <a:moveTo>
                    <a:pt x="0" y="0"/>
                  </a:moveTo>
                  <a:lnTo>
                    <a:pt x="617987" y="0"/>
                  </a:lnTo>
                  <a:lnTo>
                    <a:pt x="617987" y="2787141"/>
                  </a:lnTo>
                  <a:lnTo>
                    <a:pt x="0" y="278714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17987" cy="28347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62158" y="7412001"/>
            <a:ext cx="772673" cy="77267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w="38100" cap="sq">
              <a:solidFill>
                <a:srgbClr val="052A47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80917" y="1378443"/>
            <a:ext cx="15298319" cy="8642973"/>
            <a:chOff x="0" y="0"/>
            <a:chExt cx="1277917" cy="721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7917" cy="721975"/>
            </a:xfrm>
            <a:custGeom>
              <a:avLst/>
              <a:gdLst/>
              <a:ahLst/>
              <a:cxnLst/>
              <a:rect l="l" t="t" r="r" b="b"/>
              <a:pathLst>
                <a:path w="1277917" h="721975">
                  <a:moveTo>
                    <a:pt x="1074717" y="0"/>
                  </a:moveTo>
                  <a:lnTo>
                    <a:pt x="0" y="0"/>
                  </a:lnTo>
                  <a:lnTo>
                    <a:pt x="0" y="721975"/>
                  </a:lnTo>
                  <a:lnTo>
                    <a:pt x="1074717" y="721975"/>
                  </a:lnTo>
                  <a:lnTo>
                    <a:pt x="1277917" y="360988"/>
                  </a:lnTo>
                  <a:lnTo>
                    <a:pt x="1074717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63617" cy="76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384414" y="327707"/>
            <a:ext cx="1207724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6000" b="1" spc="216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TỔNG QUAN VỀ QUY TRÌNH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-426604" y="2013952"/>
            <a:ext cx="3467869" cy="6801821"/>
            <a:chOff x="0" y="0"/>
            <a:chExt cx="4623826" cy="9069095"/>
          </a:xfrm>
        </p:grpSpPr>
        <p:grpSp>
          <p:nvGrpSpPr>
            <p:cNvPr id="23" name="Group 23"/>
            <p:cNvGrpSpPr/>
            <p:nvPr/>
          </p:nvGrpSpPr>
          <p:grpSpPr>
            <a:xfrm>
              <a:off x="4034639" y="0"/>
              <a:ext cx="589186" cy="9069095"/>
              <a:chOff x="0" y="0"/>
              <a:chExt cx="847440" cy="1304428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47471" cy="13044143"/>
              </a:xfrm>
              <a:custGeom>
                <a:avLst/>
                <a:gdLst/>
                <a:ahLst/>
                <a:cxnLst/>
                <a:rect l="l" t="t" r="r" b="b"/>
                <a:pathLst>
                  <a:path w="847471" h="13044143">
                    <a:moveTo>
                      <a:pt x="243205" y="13044143"/>
                    </a:moveTo>
                    <a:lnTo>
                      <a:pt x="0" y="13044143"/>
                    </a:lnTo>
                    <a:lnTo>
                      <a:pt x="596646" y="6541336"/>
                    </a:lnTo>
                    <a:lnTo>
                      <a:pt x="0" y="0"/>
                    </a:lnTo>
                    <a:lnTo>
                      <a:pt x="243205" y="0"/>
                    </a:lnTo>
                    <a:lnTo>
                      <a:pt x="847471" y="6541336"/>
                    </a:lnTo>
                    <a:lnTo>
                      <a:pt x="243205" y="13044143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4321442" cy="9069095"/>
              <a:chOff x="0" y="0"/>
              <a:chExt cx="1838524" cy="385837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838524" cy="3858377"/>
              </a:xfrm>
              <a:custGeom>
                <a:avLst/>
                <a:gdLst/>
                <a:ahLst/>
                <a:cxnLst/>
                <a:rect l="l" t="t" r="r" b="b"/>
                <a:pathLst>
                  <a:path w="1838524" h="3858377">
                    <a:moveTo>
                      <a:pt x="1635324" y="0"/>
                    </a:moveTo>
                    <a:lnTo>
                      <a:pt x="0" y="0"/>
                    </a:lnTo>
                    <a:lnTo>
                      <a:pt x="0" y="3858377"/>
                    </a:lnTo>
                    <a:lnTo>
                      <a:pt x="1635324" y="3858377"/>
                    </a:lnTo>
                    <a:lnTo>
                      <a:pt x="1838524" y="1929188"/>
                    </a:lnTo>
                    <a:lnTo>
                      <a:pt x="1635324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1724224" cy="390600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8" name="TextBox 28"/>
          <p:cNvSpPr txBox="1"/>
          <p:nvPr/>
        </p:nvSpPr>
        <p:spPr>
          <a:xfrm>
            <a:off x="404453" y="4725849"/>
            <a:ext cx="187226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 spc="360" dirty="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55520" y="2628170"/>
            <a:ext cx="12412400" cy="6784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Tầm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quan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trọng</a:t>
            </a:r>
            <a:endParaRPr lang="en-US" sz="2700" spc="121" dirty="0">
              <a:solidFill>
                <a:srgbClr val="051D4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Đáp ứng chuẩn đầu ra</a:t>
            </a: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Khuyến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khích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tham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gia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hoạt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động</a:t>
            </a:r>
            <a:endParaRPr lang="en-US" sz="2700" spc="121" dirty="0">
              <a:solidFill>
                <a:srgbClr val="051D4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Công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cụ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đánh giá và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quản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lý</a:t>
            </a:r>
            <a:endParaRPr lang="en-US" sz="2700" spc="121" dirty="0">
              <a:solidFill>
                <a:srgbClr val="051D4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algn="l">
              <a:lnSpc>
                <a:spcPts val="3780"/>
              </a:lnSpc>
            </a:pP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Tình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trạng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hiện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tại</a:t>
            </a:r>
            <a:endParaRPr lang="en-US" sz="2700" spc="121" dirty="0">
              <a:solidFill>
                <a:srgbClr val="051D4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Điểm mạnh: Rõ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ràng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và chi tiết, có kết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hợp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quy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trình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số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hóa</a:t>
            </a:r>
            <a:endParaRPr lang="en-US" sz="2700" spc="121" dirty="0">
              <a:solidFill>
                <a:srgbClr val="051D4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Điểm yếu: Phức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tạp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và tốn thời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gian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do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thực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hiện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một số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bước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thủ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công, khó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theo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dõi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tiến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độ</a:t>
            </a:r>
            <a:endParaRPr lang="en-US" sz="2700" spc="121" dirty="0">
              <a:solidFill>
                <a:srgbClr val="051D4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algn="l">
              <a:lnSpc>
                <a:spcPts val="3780"/>
              </a:lnSpc>
            </a:pP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Tính khả thi:</a:t>
            </a: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Yếu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tố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khả thi: Khả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năng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thực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hiện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trung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bình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, cơ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chế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kiểm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soát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vi phạm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phù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hợp</a:t>
            </a:r>
            <a:endParaRPr lang="en-US" sz="2700" spc="121" dirty="0">
              <a:solidFill>
                <a:srgbClr val="051D4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marL="582932" lvl="1" indent="-291466" algn="l">
              <a:lnSpc>
                <a:spcPts val="3780"/>
              </a:lnSpc>
              <a:buFont typeface="Arial"/>
              <a:buChar char="•"/>
            </a:pP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Thách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thức: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Yêu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cầu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nguồn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lực lớn,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hệ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thống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thông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tin chưa đồng bộ,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yêu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cầu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sự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phối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hợp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chặt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chẽ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giữa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các</a:t>
            </a:r>
            <a:r>
              <a:rPr lang="en-US" sz="2700" spc="121" dirty="0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 đơn </a:t>
            </a:r>
            <a:r>
              <a:rPr lang="en-US" sz="2700" spc="121" dirty="0" err="1">
                <a:solidFill>
                  <a:srgbClr val="051D40"/>
                </a:solidFill>
                <a:latin typeface="DejaVu Serif"/>
                <a:ea typeface="DejaVu Serif"/>
                <a:cs typeface="DejaVu Serif"/>
                <a:sym typeface="DejaVu Serif"/>
              </a:rPr>
              <a:t>vị</a:t>
            </a:r>
            <a:endParaRPr lang="en-US" sz="2700" spc="121" dirty="0">
              <a:solidFill>
                <a:srgbClr val="051D40"/>
              </a:solidFill>
              <a:latin typeface="DejaVu Serif"/>
              <a:ea typeface="DejaVu Serif"/>
              <a:cs typeface="DejaVu Serif"/>
              <a:sym typeface="DejaVu Serif"/>
            </a:endParaRPr>
          </a:p>
          <a:p>
            <a:pPr marL="0" lvl="0" indent="0" algn="l">
              <a:lnSpc>
                <a:spcPts val="3780"/>
              </a:lnSpc>
              <a:spcBef>
                <a:spcPct val="0"/>
              </a:spcBef>
            </a:pPr>
            <a:endParaRPr lang="en-US" sz="2700" spc="121" dirty="0">
              <a:solidFill>
                <a:srgbClr val="051D40"/>
              </a:solidFill>
              <a:latin typeface="DejaVu Serif"/>
              <a:ea typeface="DejaVu Serif"/>
              <a:cs typeface="DejaVu Serif"/>
              <a:sym typeface="DejaVu Serif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415275" y="1926208"/>
            <a:ext cx="731836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 b="1" spc="179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</a:t>
            </a:r>
            <a:r>
              <a:rPr lang="en-US" sz="3999" b="1" spc="179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do lựa chọn </a:t>
            </a:r>
            <a:r>
              <a:rPr lang="en-US" sz="3999" b="1" spc="179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</a:t>
            </a:r>
            <a:r>
              <a:rPr lang="en-US" sz="3999" b="1" spc="179" dirty="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999" b="1" spc="179" dirty="0" err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trình</a:t>
            </a:r>
            <a:endParaRPr lang="en-US" sz="3999" b="1" spc="179" dirty="0">
              <a:solidFill>
                <a:srgbClr val="051D4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4231554" y="3040356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6018094" y="1028700"/>
            <a:ext cx="18092203" cy="8156629"/>
            <a:chOff x="0" y="0"/>
            <a:chExt cx="154934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9341" cy="698500"/>
            </a:xfrm>
            <a:custGeom>
              <a:avLst/>
              <a:gdLst/>
              <a:ahLst/>
              <a:cxnLst/>
              <a:rect l="l" t="t" r="r" b="b"/>
              <a:pathLst>
                <a:path w="1549341" h="698500">
                  <a:moveTo>
                    <a:pt x="1549341" y="349250"/>
                  </a:moveTo>
                  <a:lnTo>
                    <a:pt x="1346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6141" y="0"/>
                  </a:lnTo>
                  <a:lnTo>
                    <a:pt x="154934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292562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1320741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17640" y="3532214"/>
            <a:ext cx="9230339" cy="312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KIẾN TRÚC TỔ CHỨC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847396" y="0"/>
            <a:ext cx="1694792" cy="10287000"/>
            <a:chOff x="0" y="0"/>
            <a:chExt cx="446365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3951" y="6954065"/>
            <a:ext cx="5421286" cy="2970286"/>
            <a:chOff x="0" y="0"/>
            <a:chExt cx="1427828" cy="7822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7828" cy="782298"/>
            </a:xfrm>
            <a:custGeom>
              <a:avLst/>
              <a:gdLst/>
              <a:ahLst/>
              <a:cxnLst/>
              <a:rect l="l" t="t" r="r" b="b"/>
              <a:pathLst>
                <a:path w="1427828" h="78229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709467"/>
                  </a:lnTo>
                  <a:cubicBezTo>
                    <a:pt x="1427828" y="749690"/>
                    <a:pt x="1395221" y="782298"/>
                    <a:pt x="1354997" y="782298"/>
                  </a:cubicBezTo>
                  <a:lnTo>
                    <a:pt x="72831" y="782298"/>
                  </a:lnTo>
                  <a:cubicBezTo>
                    <a:pt x="32608" y="782298"/>
                    <a:pt x="0" y="749690"/>
                    <a:pt x="0" y="70946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27828" cy="820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9853" y="3187935"/>
            <a:ext cx="5089482" cy="6565519"/>
            <a:chOff x="0" y="0"/>
            <a:chExt cx="1340440" cy="17291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0440" cy="1729190"/>
            </a:xfrm>
            <a:custGeom>
              <a:avLst/>
              <a:gdLst/>
              <a:ahLst/>
              <a:cxnLst/>
              <a:rect l="l" t="t" r="r" b="b"/>
              <a:pathLst>
                <a:path w="1340440" h="1729190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51611"/>
                  </a:lnTo>
                  <a:cubicBezTo>
                    <a:pt x="1340440" y="1672186"/>
                    <a:pt x="1332266" y="1691919"/>
                    <a:pt x="1317717" y="1706468"/>
                  </a:cubicBezTo>
                  <a:cubicBezTo>
                    <a:pt x="1303169" y="1721017"/>
                    <a:pt x="1283436" y="1729190"/>
                    <a:pt x="1262861" y="1729190"/>
                  </a:cubicBezTo>
                  <a:lnTo>
                    <a:pt x="77579" y="1729190"/>
                  </a:lnTo>
                  <a:cubicBezTo>
                    <a:pt x="57004" y="1729190"/>
                    <a:pt x="37271" y="1721017"/>
                    <a:pt x="22722" y="1706468"/>
                  </a:cubicBezTo>
                  <a:cubicBezTo>
                    <a:pt x="8173" y="1691919"/>
                    <a:pt x="0" y="1672186"/>
                    <a:pt x="0" y="1651611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40440" cy="176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34302" y="6954065"/>
            <a:ext cx="5421286" cy="2970286"/>
            <a:chOff x="0" y="0"/>
            <a:chExt cx="1427828" cy="7822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7828" cy="782298"/>
            </a:xfrm>
            <a:custGeom>
              <a:avLst/>
              <a:gdLst/>
              <a:ahLst/>
              <a:cxnLst/>
              <a:rect l="l" t="t" r="r" b="b"/>
              <a:pathLst>
                <a:path w="1427828" h="78229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709467"/>
                  </a:lnTo>
                  <a:cubicBezTo>
                    <a:pt x="1427828" y="749690"/>
                    <a:pt x="1395221" y="782298"/>
                    <a:pt x="1354997" y="782298"/>
                  </a:cubicBezTo>
                  <a:lnTo>
                    <a:pt x="72831" y="782298"/>
                  </a:lnTo>
                  <a:cubicBezTo>
                    <a:pt x="32608" y="782298"/>
                    <a:pt x="0" y="749690"/>
                    <a:pt x="0" y="70946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27828" cy="820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00203" y="3187935"/>
            <a:ext cx="5089482" cy="6565519"/>
            <a:chOff x="0" y="0"/>
            <a:chExt cx="1340440" cy="17291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440" cy="1729190"/>
            </a:xfrm>
            <a:custGeom>
              <a:avLst/>
              <a:gdLst/>
              <a:ahLst/>
              <a:cxnLst/>
              <a:rect l="l" t="t" r="r" b="b"/>
              <a:pathLst>
                <a:path w="1340440" h="1729190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51611"/>
                  </a:lnTo>
                  <a:cubicBezTo>
                    <a:pt x="1340440" y="1672186"/>
                    <a:pt x="1332266" y="1691919"/>
                    <a:pt x="1317717" y="1706468"/>
                  </a:cubicBezTo>
                  <a:cubicBezTo>
                    <a:pt x="1303169" y="1721017"/>
                    <a:pt x="1283436" y="1729190"/>
                    <a:pt x="1262861" y="1729190"/>
                  </a:cubicBezTo>
                  <a:lnTo>
                    <a:pt x="77579" y="1729190"/>
                  </a:lnTo>
                  <a:cubicBezTo>
                    <a:pt x="57004" y="1729190"/>
                    <a:pt x="37271" y="1721017"/>
                    <a:pt x="22722" y="1706468"/>
                  </a:cubicBezTo>
                  <a:cubicBezTo>
                    <a:pt x="8173" y="1691919"/>
                    <a:pt x="0" y="1672186"/>
                    <a:pt x="0" y="1651611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40440" cy="176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112763" y="6954065"/>
            <a:ext cx="5421286" cy="2970286"/>
            <a:chOff x="0" y="0"/>
            <a:chExt cx="1427828" cy="7822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27828" cy="782298"/>
            </a:xfrm>
            <a:custGeom>
              <a:avLst/>
              <a:gdLst/>
              <a:ahLst/>
              <a:cxnLst/>
              <a:rect l="l" t="t" r="r" b="b"/>
              <a:pathLst>
                <a:path w="1427828" h="782298">
                  <a:moveTo>
                    <a:pt x="72831" y="0"/>
                  </a:moveTo>
                  <a:lnTo>
                    <a:pt x="1354997" y="0"/>
                  </a:lnTo>
                  <a:cubicBezTo>
                    <a:pt x="1374313" y="0"/>
                    <a:pt x="1392838" y="7673"/>
                    <a:pt x="1406497" y="21332"/>
                  </a:cubicBezTo>
                  <a:cubicBezTo>
                    <a:pt x="1420155" y="34990"/>
                    <a:pt x="1427828" y="53515"/>
                    <a:pt x="1427828" y="72831"/>
                  </a:cubicBezTo>
                  <a:lnTo>
                    <a:pt x="1427828" y="709467"/>
                  </a:lnTo>
                  <a:cubicBezTo>
                    <a:pt x="1427828" y="749690"/>
                    <a:pt x="1395221" y="782298"/>
                    <a:pt x="1354997" y="782298"/>
                  </a:cubicBezTo>
                  <a:lnTo>
                    <a:pt x="72831" y="782298"/>
                  </a:lnTo>
                  <a:cubicBezTo>
                    <a:pt x="32608" y="782298"/>
                    <a:pt x="0" y="749690"/>
                    <a:pt x="0" y="709467"/>
                  </a:cubicBezTo>
                  <a:lnTo>
                    <a:pt x="0" y="72831"/>
                  </a:lnTo>
                  <a:cubicBezTo>
                    <a:pt x="0" y="32608"/>
                    <a:pt x="32608" y="0"/>
                    <a:pt x="7283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427828" cy="8203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78664" y="3187935"/>
            <a:ext cx="5089482" cy="6565519"/>
            <a:chOff x="0" y="0"/>
            <a:chExt cx="1340440" cy="17291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0440" cy="1729190"/>
            </a:xfrm>
            <a:custGeom>
              <a:avLst/>
              <a:gdLst/>
              <a:ahLst/>
              <a:cxnLst/>
              <a:rect l="l" t="t" r="r" b="b"/>
              <a:pathLst>
                <a:path w="1340440" h="1729190">
                  <a:moveTo>
                    <a:pt x="77579" y="0"/>
                  </a:moveTo>
                  <a:lnTo>
                    <a:pt x="1262861" y="0"/>
                  </a:lnTo>
                  <a:cubicBezTo>
                    <a:pt x="1305707" y="0"/>
                    <a:pt x="1340440" y="34733"/>
                    <a:pt x="1340440" y="77579"/>
                  </a:cubicBezTo>
                  <a:lnTo>
                    <a:pt x="1340440" y="1651611"/>
                  </a:lnTo>
                  <a:cubicBezTo>
                    <a:pt x="1340440" y="1672186"/>
                    <a:pt x="1332266" y="1691919"/>
                    <a:pt x="1317717" y="1706468"/>
                  </a:cubicBezTo>
                  <a:cubicBezTo>
                    <a:pt x="1303169" y="1721017"/>
                    <a:pt x="1283436" y="1729190"/>
                    <a:pt x="1262861" y="1729190"/>
                  </a:cubicBezTo>
                  <a:lnTo>
                    <a:pt x="77579" y="1729190"/>
                  </a:lnTo>
                  <a:cubicBezTo>
                    <a:pt x="57004" y="1729190"/>
                    <a:pt x="37271" y="1721017"/>
                    <a:pt x="22722" y="1706468"/>
                  </a:cubicBezTo>
                  <a:cubicBezTo>
                    <a:pt x="8173" y="1691919"/>
                    <a:pt x="0" y="1672186"/>
                    <a:pt x="0" y="1651611"/>
                  </a:cubicBezTo>
                  <a:lnTo>
                    <a:pt x="0" y="77579"/>
                  </a:lnTo>
                  <a:cubicBezTo>
                    <a:pt x="0" y="57004"/>
                    <a:pt x="8173" y="37271"/>
                    <a:pt x="22722" y="22722"/>
                  </a:cubicBezTo>
                  <a:cubicBezTo>
                    <a:pt x="37271" y="8173"/>
                    <a:pt x="57004" y="0"/>
                    <a:pt x="77579" y="0"/>
                  </a:cubicBezTo>
                  <a:close/>
                </a:path>
              </a:pathLst>
            </a:custGeom>
            <a:solidFill>
              <a:srgbClr val="E8ECE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40440" cy="1767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0"/>
            <a:ext cx="17368147" cy="1543194"/>
            <a:chOff x="0" y="0"/>
            <a:chExt cx="4574327" cy="4064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74327" cy="406438"/>
            </a:xfrm>
            <a:custGeom>
              <a:avLst/>
              <a:gdLst/>
              <a:ahLst/>
              <a:cxnLst/>
              <a:rect l="l" t="t" r="r" b="b"/>
              <a:pathLst>
                <a:path w="4574327" h="406438">
                  <a:moveTo>
                    <a:pt x="0" y="0"/>
                  </a:moveTo>
                  <a:lnTo>
                    <a:pt x="4574327" y="0"/>
                  </a:lnTo>
                  <a:lnTo>
                    <a:pt x="4574327" y="406438"/>
                  </a:lnTo>
                  <a:lnTo>
                    <a:pt x="0" y="40643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574327" cy="4445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19853" y="277884"/>
            <a:ext cx="1359634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 spc="12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KIẾN TRÚC CỦA TỔ CHỨC</a:t>
            </a:r>
          </a:p>
          <a:p>
            <a:pPr algn="l">
              <a:lnSpc>
                <a:spcPts val="8400"/>
              </a:lnSpc>
            </a:pPr>
            <a:endParaRPr lang="en-US" sz="6000" b="1" spc="12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2615169" y="1900488"/>
            <a:ext cx="1698850" cy="1698850"/>
            <a:chOff x="0" y="0"/>
            <a:chExt cx="2265134" cy="2265134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2265134" cy="2265134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439703" y="439703"/>
              <a:ext cx="1385728" cy="1385728"/>
            </a:xfrm>
            <a:custGeom>
              <a:avLst/>
              <a:gdLst/>
              <a:ahLst/>
              <a:cxnLst/>
              <a:rect l="l" t="t" r="r" b="b"/>
              <a:pathLst>
                <a:path w="1385728" h="1385728">
                  <a:moveTo>
                    <a:pt x="0" y="0"/>
                  </a:moveTo>
                  <a:lnTo>
                    <a:pt x="1385728" y="0"/>
                  </a:lnTo>
                  <a:lnTo>
                    <a:pt x="1385728" y="1385728"/>
                  </a:lnTo>
                  <a:lnTo>
                    <a:pt x="0" y="1385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8274157" y="1900488"/>
            <a:ext cx="1698850" cy="1698850"/>
            <a:chOff x="0" y="0"/>
            <a:chExt cx="2265134" cy="226513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265134" cy="2265134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304569" y="298259"/>
              <a:ext cx="1655996" cy="1648367"/>
            </a:xfrm>
            <a:custGeom>
              <a:avLst/>
              <a:gdLst/>
              <a:ahLst/>
              <a:cxnLst/>
              <a:rect l="l" t="t" r="r" b="b"/>
              <a:pathLst>
                <a:path w="1655996" h="1648367">
                  <a:moveTo>
                    <a:pt x="0" y="0"/>
                  </a:moveTo>
                  <a:lnTo>
                    <a:pt x="1655996" y="0"/>
                  </a:lnTo>
                  <a:lnTo>
                    <a:pt x="1655996" y="1648367"/>
                  </a:lnTo>
                  <a:lnTo>
                    <a:pt x="0" y="1648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14214530" y="1950038"/>
            <a:ext cx="1673218" cy="1673218"/>
            <a:chOff x="0" y="0"/>
            <a:chExt cx="2230958" cy="2230958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2230958" cy="2230958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481995" y="481995"/>
              <a:ext cx="1266968" cy="1266968"/>
            </a:xfrm>
            <a:custGeom>
              <a:avLst/>
              <a:gdLst/>
              <a:ahLst/>
              <a:cxnLst/>
              <a:rect l="l" t="t" r="r" b="b"/>
              <a:pathLst>
                <a:path w="1266968" h="1266968">
                  <a:moveTo>
                    <a:pt x="0" y="0"/>
                  </a:moveTo>
                  <a:lnTo>
                    <a:pt x="1266968" y="0"/>
                  </a:lnTo>
                  <a:lnTo>
                    <a:pt x="1266968" y="1266968"/>
                  </a:lnTo>
                  <a:lnTo>
                    <a:pt x="0" y="1266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1408378" y="3688662"/>
            <a:ext cx="411243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 trình cốt lõi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088728" y="3688662"/>
            <a:ext cx="411243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 trình hỗ trợ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767189" y="3688662"/>
            <a:ext cx="4112433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 trình quản lý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57069" y="4130855"/>
            <a:ext cx="4815052" cy="5570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Thông báo hoạt động ngoại khóa</a:t>
            </a:r>
          </a:p>
          <a:p>
            <a:pPr marL="518160" lvl="1" indent="-259080" algn="l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Đăng ký tham gia hoạt động ngoại khóa</a:t>
            </a:r>
          </a:p>
          <a:p>
            <a:pPr marL="518160" lvl="1" indent="-259080" algn="l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Xác nhận và tổ chức hoạt động</a:t>
            </a:r>
          </a:p>
          <a:p>
            <a:pPr marL="518160" lvl="1" indent="-259080" algn="l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Xác nhận tham gia của sinh viên</a:t>
            </a:r>
          </a:p>
          <a:p>
            <a:pPr marL="518160" lvl="1" indent="-259080" algn="l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Xác minh tham gia và đánh giá kết quả</a:t>
            </a:r>
          </a:p>
          <a:p>
            <a:pPr marL="518160" lvl="1" indent="-259080" algn="l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Đánh giá kết quả hoạt động ngoại khóa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046004" y="4462727"/>
            <a:ext cx="4155157" cy="276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Cập nhật điểm ngoại khóa vào hệ thống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Lưu trữ kết quả đánh giá ngoại khóa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hồ sơ và chứng nhận ngoại khóa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767189" y="4347572"/>
            <a:ext cx="4112433" cy="417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Quản lý vi phạm và xử lý kỷ luật sinh viên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Đánh giá và cải tiến quy trình hoạt động ngoại khóa</a:t>
            </a:r>
          </a:p>
          <a:p>
            <a:pPr marL="518160" lvl="1" indent="-259080" algn="just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Quyết định điểm ngoại khóa cho các hoạt động không được quy định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59039" y="7296430"/>
            <a:ext cx="4972384" cy="4305860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t="-36663" b="-3666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895837" y="880259"/>
            <a:ext cx="9083590" cy="7865979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36501" b="-3650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 rot="-3578320">
            <a:off x="14231554" y="3040356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8"/>
                </a:lnTo>
                <a:lnTo>
                  <a:pt x="0" y="4206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578320">
            <a:off x="15007529" y="8020199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578320">
            <a:off x="14829197" y="-2430504"/>
            <a:ext cx="4860206" cy="4206287"/>
          </a:xfrm>
          <a:custGeom>
            <a:avLst/>
            <a:gdLst/>
            <a:ahLst/>
            <a:cxnLst/>
            <a:rect l="l" t="t" r="r" b="b"/>
            <a:pathLst>
              <a:path w="4860206" h="4206287">
                <a:moveTo>
                  <a:pt x="0" y="0"/>
                </a:moveTo>
                <a:lnTo>
                  <a:pt x="4860206" y="0"/>
                </a:lnTo>
                <a:lnTo>
                  <a:pt x="4860206" y="4206287"/>
                </a:lnTo>
                <a:lnTo>
                  <a:pt x="0" y="42062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6018094" y="1028700"/>
            <a:ext cx="18092203" cy="8156629"/>
            <a:chOff x="0" y="0"/>
            <a:chExt cx="154934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49341" cy="698500"/>
            </a:xfrm>
            <a:custGeom>
              <a:avLst/>
              <a:gdLst/>
              <a:ahLst/>
              <a:cxnLst/>
              <a:rect l="l" t="t" r="r" b="b"/>
              <a:pathLst>
                <a:path w="1549341" h="698500">
                  <a:moveTo>
                    <a:pt x="1549341" y="349250"/>
                  </a:moveTo>
                  <a:lnTo>
                    <a:pt x="1346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6141" y="0"/>
                  </a:lnTo>
                  <a:lnTo>
                    <a:pt x="154934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292562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1320741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7221679">
            <a:off x="10210296" y="-1489389"/>
            <a:ext cx="4859752" cy="4205894"/>
          </a:xfrm>
          <a:custGeom>
            <a:avLst/>
            <a:gdLst/>
            <a:ahLst/>
            <a:cxnLst/>
            <a:rect l="l" t="t" r="r" b="b"/>
            <a:pathLst>
              <a:path w="4859752" h="4205894">
                <a:moveTo>
                  <a:pt x="0" y="0"/>
                </a:moveTo>
                <a:lnTo>
                  <a:pt x="4859751" y="0"/>
                </a:lnTo>
                <a:lnTo>
                  <a:pt x="4859751" y="4205895"/>
                </a:lnTo>
                <a:lnTo>
                  <a:pt x="0" y="4205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3532214"/>
            <a:ext cx="9230339" cy="312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2399"/>
              </a:lnSpc>
            </a:pPr>
            <a:r>
              <a:rPr lang="en-US" sz="9999" b="1" spc="279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QUY TRÌNH PHÂN TÍCH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847396" y="0"/>
            <a:ext cx="1694792" cy="10287000"/>
            <a:chOff x="0" y="0"/>
            <a:chExt cx="446365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2578</Words>
  <Application>Microsoft Office PowerPoint</Application>
  <PresentationFormat>Custom</PresentationFormat>
  <Paragraphs>367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3" baseType="lpstr">
      <vt:lpstr>Montserrat Bold</vt:lpstr>
      <vt:lpstr>Montserrat Classic Bold</vt:lpstr>
      <vt:lpstr>Arimo</vt:lpstr>
      <vt:lpstr>Canva Sans</vt:lpstr>
      <vt:lpstr>Montserrat Semi-Bold</vt:lpstr>
      <vt:lpstr>DejaVu Serif</vt:lpstr>
      <vt:lpstr>Wingdings</vt:lpstr>
      <vt:lpstr>League Spartan</vt:lpstr>
      <vt:lpstr>Montserrat Ultra-Bold</vt:lpstr>
      <vt:lpstr>Barlow SemiCondensed Bold</vt:lpstr>
      <vt:lpstr>Calibri</vt:lpstr>
      <vt:lpstr>Montserrat Bold Italics</vt:lpstr>
      <vt:lpstr>Montserrat Ultra-Bold Italics</vt:lpstr>
      <vt:lpstr>Montserrat Medium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Quy trình </dc:title>
  <cp:lastModifiedBy>Lam Quynh Nhu</cp:lastModifiedBy>
  <cp:revision>25</cp:revision>
  <dcterms:created xsi:type="dcterms:W3CDTF">2006-08-16T00:00:00Z</dcterms:created>
  <dcterms:modified xsi:type="dcterms:W3CDTF">2024-11-29T13:20:34Z</dcterms:modified>
  <dc:identifier>DAGWh1kEf74</dc:identifier>
</cp:coreProperties>
</file>